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89" r:id="rId3"/>
    <p:sldId id="290" r:id="rId4"/>
    <p:sldId id="295" r:id="rId5"/>
    <p:sldId id="293" r:id="rId6"/>
    <p:sldId id="292" r:id="rId7"/>
    <p:sldId id="296" r:id="rId8"/>
    <p:sldId id="294" r:id="rId9"/>
    <p:sldId id="297" r:id="rId10"/>
    <p:sldId id="313" r:id="rId11"/>
    <p:sldId id="300" r:id="rId12"/>
    <p:sldId id="299" r:id="rId13"/>
    <p:sldId id="314" r:id="rId14"/>
    <p:sldId id="302" r:id="rId15"/>
    <p:sldId id="275" r:id="rId16"/>
    <p:sldId id="303" r:id="rId17"/>
    <p:sldId id="304" r:id="rId18"/>
    <p:sldId id="311" r:id="rId19"/>
    <p:sldId id="312" r:id="rId20"/>
    <p:sldId id="305" r:id="rId21"/>
    <p:sldId id="306" r:id="rId22"/>
    <p:sldId id="307" r:id="rId23"/>
    <p:sldId id="308" r:id="rId24"/>
    <p:sldId id="309" r:id="rId25"/>
    <p:sldId id="310" r:id="rId26"/>
    <p:sldId id="286" r:id="rId27"/>
    <p:sldId id="291" r:id="rId28"/>
    <p:sldId id="288" r:id="rId29"/>
  </p:sldIdLst>
  <p:sldSz cx="6858000" cy="9906000" type="A4"/>
  <p:notesSz cx="6858000" cy="9525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Helvetica Neue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1" roundtripDataSignature="AMtx7mh3sVjWvCT+KLO7/4v3OEPTENYN0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6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314E755-B2AA-4937-9A26-76DDAAFDEC49}">
  <a:tblStyle styleId="{A314E755-B2AA-4937-9A26-76DDAAFDEC4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1"/>
    <p:restoredTop sz="94651"/>
  </p:normalViewPr>
  <p:slideViewPr>
    <p:cSldViewPr snapToGrid="0">
      <p:cViewPr varScale="1">
        <p:scale>
          <a:sx n="48" d="100"/>
          <a:sy n="48" d="100"/>
        </p:scale>
        <p:origin x="21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396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77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77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17750" y="1190625"/>
            <a:ext cx="2222500" cy="3214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583906"/>
            <a:ext cx="5486400" cy="3750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047097"/>
            <a:ext cx="2971800" cy="477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9047097"/>
            <a:ext cx="2971800" cy="477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583906"/>
            <a:ext cx="5486400" cy="375046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90625"/>
            <a:ext cx="2222500" cy="3214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20:notes"/>
          <p:cNvSpPr txBox="1">
            <a:spLocks noGrp="1"/>
          </p:cNvSpPr>
          <p:nvPr>
            <p:ph type="body" idx="1"/>
          </p:nvPr>
        </p:nvSpPr>
        <p:spPr>
          <a:xfrm>
            <a:off x="685800" y="4583906"/>
            <a:ext cx="5486400" cy="375046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29" name="Google Shape;42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90625"/>
            <a:ext cx="2222500" cy="3214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22860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US"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0285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31:notes"/>
          <p:cNvSpPr txBox="1">
            <a:spLocks noGrp="1"/>
          </p:cNvSpPr>
          <p:nvPr>
            <p:ph type="body" idx="1"/>
          </p:nvPr>
        </p:nvSpPr>
        <p:spPr>
          <a:xfrm>
            <a:off x="685800" y="4583906"/>
            <a:ext cx="5486400" cy="375046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8" name="Google Shape;62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90625"/>
            <a:ext cx="2222500" cy="3214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33:notes"/>
          <p:cNvSpPr txBox="1">
            <a:spLocks noGrp="1"/>
          </p:cNvSpPr>
          <p:nvPr>
            <p:ph type="body" idx="1"/>
          </p:nvPr>
        </p:nvSpPr>
        <p:spPr>
          <a:xfrm>
            <a:off x="685800" y="4583906"/>
            <a:ext cx="5486400" cy="3750469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63" name="Google Shape;66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90625"/>
            <a:ext cx="2222500" cy="32146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FB1749-37EA-2FD9-8E5F-3F513770EDA9}"/>
              </a:ext>
            </a:extLst>
          </p:cNvPr>
          <p:cNvSpPr/>
          <p:nvPr userDrawn="1"/>
        </p:nvSpPr>
        <p:spPr>
          <a:xfrm>
            <a:off x="5694749" y="9381000"/>
            <a:ext cx="8961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40E2D1A-FC8F-4142-8C94-11D42F0C1FBE}" type="slidenum">
              <a:rPr lang="en-CA" sz="9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‹#›</a:t>
            </a:fld>
            <a:endParaRPr lang="en-CA" sz="9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4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4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0" name="Google Shape;70;p4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4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5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4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6" name="Google Shape;76;p4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7" name="Google Shape;77;p4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46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4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2" name="Google Shape;82;p4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3" name="Google Shape;83;p4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9" name="Google Shape;19;p3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0" name="Google Shape;20;p3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7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5" name="Google Shape;25;p3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6" name="Google Shape;26;p3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8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8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3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1" name="Google Shape;31;p3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2" name="Google Shape;32;p3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39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39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3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8" name="Google Shape;38;p3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9" name="Google Shape;39;p3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0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0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40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0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40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4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7" name="Google Shape;47;p4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8" name="Google Shape;48;p4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2" name="Google Shape;52;p4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3" name="Google Shape;53;p4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2"/>
          <p:cNvSpPr/>
          <p:nvPr/>
        </p:nvSpPr>
        <p:spPr>
          <a:xfrm>
            <a:off x="335817" y="9332516"/>
            <a:ext cx="284734" cy="327800"/>
          </a:xfrm>
          <a:prstGeom prst="rect">
            <a:avLst/>
          </a:prstGeom>
          <a:noFill/>
          <a:ln>
            <a:noFill/>
          </a:ln>
        </p:spPr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8F8AA-AECC-5C52-6209-CFBE1E0AD1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817" y="9332516"/>
            <a:ext cx="284734" cy="3278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C7A34FF-EABC-D31B-D3D0-8293F76739DB}"/>
              </a:ext>
            </a:extLst>
          </p:cNvPr>
          <p:cNvSpPr/>
          <p:nvPr userDrawn="1"/>
        </p:nvSpPr>
        <p:spPr>
          <a:xfrm>
            <a:off x="685530" y="9381474"/>
            <a:ext cx="471984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Level 3: 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UASC</a:t>
            </a:r>
            <a:r>
              <a:rPr lang="en-US" sz="9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Module 1: </a:t>
            </a:r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Understanding the Causes, Impact and Risks of Family Separation</a:t>
            </a:r>
            <a:endParaRPr lang="en-US" sz="900" b="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60A88A-AD97-8E36-0C33-4B9FF43C189F}"/>
              </a:ext>
            </a:extLst>
          </p:cNvPr>
          <p:cNvSpPr/>
          <p:nvPr userDrawn="1"/>
        </p:nvSpPr>
        <p:spPr>
          <a:xfrm>
            <a:off x="5694749" y="9381000"/>
            <a:ext cx="8961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40E2D1A-FC8F-4142-8C94-11D42F0C1FBE}" type="slidenum">
              <a:rPr lang="en-CA" sz="9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‹#›</a:t>
            </a:fld>
            <a:endParaRPr lang="en-CA" sz="9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3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43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4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3" name="Google Shape;63;p4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4" name="Google Shape;64;p4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3" name="Google Shape;13;p3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4" name="Google Shape;14;p3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alliancecpha.org/en/system/tdf/library/attachments/cpha012_-_ftr_and_covid_19_v2.pdf?file=1&amp;type=node&amp;id=44698" TargetMode="Externa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/>
        </p:nvSpPr>
        <p:spPr>
          <a:xfrm>
            <a:off x="684708" y="5497370"/>
            <a:ext cx="5488582" cy="23082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2400" b="1" i="0" u="none" strike="noStrike" cap="none" dirty="0">
                <a:solidFill>
                  <a:schemeClr val="dk2"/>
                </a:solidFill>
                <a:latin typeface="Calibri" panose="020F0502020204030204" pitchFamily="34" charset="0"/>
                <a:ea typeface="Garamond"/>
                <a:cs typeface="Calibri" panose="020F0502020204030204" pitchFamily="34" charset="0"/>
                <a:sym typeface="Garamond"/>
              </a:rPr>
              <a:t>المستوى ٣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2400" b="1" i="0" u="none" strike="noStrike" cap="none" dirty="0">
                <a:solidFill>
                  <a:schemeClr val="dk2"/>
                </a:solidFill>
                <a:latin typeface="Calibri" panose="020F0502020204030204" pitchFamily="34" charset="0"/>
                <a:ea typeface="Garamond"/>
                <a:cs typeface="Calibri" panose="020F0502020204030204" pitchFamily="34" charset="0"/>
                <a:sym typeface="Garamond"/>
              </a:rPr>
              <a:t>الأطفال المنفصلين وغير المصحوبين</a:t>
            </a:r>
            <a:endParaRPr lang="en-US" sz="2400" b="1" i="0" u="none" strike="noStrike" cap="none" dirty="0">
              <a:solidFill>
                <a:schemeClr val="dk2"/>
              </a:solidFill>
              <a:latin typeface="Calibri" panose="020F0502020204030204" pitchFamily="34" charset="0"/>
              <a:ea typeface="Garamond"/>
              <a:cs typeface="Calibri" panose="020F0502020204030204" pitchFamily="34" charset="0"/>
              <a:sym typeface="Garamo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2400" b="1" dirty="0">
                <a:solidFill>
                  <a:schemeClr val="dk2"/>
                </a:solidFill>
                <a:latin typeface="Calibri" panose="020F0502020204030204" pitchFamily="34" charset="0"/>
                <a:ea typeface="Garamond"/>
                <a:cs typeface="Calibri" panose="020F0502020204030204" pitchFamily="34" charset="0"/>
                <a:sym typeface="Garamond"/>
              </a:rPr>
              <a:t>الوحدة ١</a:t>
            </a:r>
            <a:endParaRPr lang="en-US" sz="3200" b="1" i="0" u="none" strike="noStrike" cap="none" dirty="0">
              <a:solidFill>
                <a:schemeClr val="dk2"/>
              </a:solidFill>
              <a:latin typeface="Calibri" panose="020F0502020204030204" pitchFamily="34" charset="0"/>
              <a:ea typeface="Garamond"/>
              <a:cs typeface="Calibri" panose="020F0502020204030204" pitchFamily="34" charset="0"/>
              <a:sym typeface="Garamond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3600" b="1" i="0" u="none" strike="noStrike" cap="none" dirty="0">
                <a:solidFill>
                  <a:schemeClr val="dk2"/>
                </a:solidFill>
                <a:latin typeface="Calibri" panose="020F0502020204030204" pitchFamily="34" charset="0"/>
                <a:ea typeface="Garamond"/>
                <a:cs typeface="Calibri" panose="020F0502020204030204" pitchFamily="34" charset="0"/>
                <a:sym typeface="Garamond"/>
              </a:rPr>
              <a:t>فهم أسباب وتأثير ومخاطر الانفصال الأسري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l="-2325" t="-858" b="-2501"/>
          <a:stretch/>
        </p:blipFill>
        <p:spPr>
          <a:xfrm>
            <a:off x="4498254" y="9018739"/>
            <a:ext cx="2114099" cy="6263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EE66AC35-D29C-C24F-4BE1-39CC3750C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4813" y="738765"/>
            <a:ext cx="3668373" cy="4161073"/>
          </a:xfrm>
          <a:prstGeom prst="rect">
            <a:avLst/>
          </a:prstGeom>
        </p:spPr>
      </p:pic>
      <p:pic>
        <p:nvPicPr>
          <p:cNvPr id="3" name="Picture 2" descr="Logo  Description automatically generated">
            <a:extLst>
              <a:ext uri="{FF2B5EF4-FFF2-40B4-BE49-F238E27FC236}">
                <a16:creationId xmlns:a16="http://schemas.microsoft.com/office/drawing/2014/main" id="{F0E7FA8B-3AB8-54AD-63D7-38BD672FFD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68" y="8817101"/>
            <a:ext cx="2378967" cy="9134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96287" y="713169"/>
            <a:ext cx="4913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800"/>
              </a:spcAft>
            </a:pPr>
            <a:r>
              <a:rPr lang="ar-SA" sz="1400" b="1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الجلسة ٢: أسباب </a:t>
            </a:r>
            <a:r>
              <a:rPr lang="en-US" sz="1400" b="1" dirty="0" err="1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الانفصال</a:t>
            </a:r>
            <a:r>
              <a:rPr lang="en-US" sz="1400" b="1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الأسري</a:t>
            </a:r>
            <a:r>
              <a:rPr lang="en-US" sz="1400" b="1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US" sz="1400" b="1" dirty="0" err="1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وتأثيره</a:t>
            </a:r>
            <a:endParaRPr lang="en-US" sz="1400" b="1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96287" y="1625489"/>
            <a:ext cx="4913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            </a:t>
            </a:r>
            <a:endParaRPr lang="en-CA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720761" y="2178391"/>
            <a:ext cx="4529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تحليل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أسباب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 الأسري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الأزمات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الإنسانية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5873-C223-01AF-7EF6-42E0DF46C035}"/>
              </a:ext>
            </a:extLst>
          </p:cNvPr>
          <p:cNvSpPr txBox="1"/>
          <p:nvPr/>
        </p:nvSpPr>
        <p:spPr>
          <a:xfrm>
            <a:off x="1720761" y="2644403"/>
            <a:ext cx="45295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شرح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تأثير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والمخاطر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والتهديدات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المحتملة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على ال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 المنفصلين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33" name="Google Shape;194;p14">
            <a:extLst>
              <a:ext uri="{FF2B5EF4-FFF2-40B4-BE49-F238E27FC236}">
                <a16:creationId xmlns:a16="http://schemas.microsoft.com/office/drawing/2014/main" id="{01BC34CA-DE6A-6A1B-8925-1E5E81907828}"/>
              </a:ext>
            </a:extLst>
          </p:cNvPr>
          <p:cNvGrpSpPr/>
          <p:nvPr/>
        </p:nvGrpSpPr>
        <p:grpSpPr>
          <a:xfrm>
            <a:off x="1153785" y="2161263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4" name="Google Shape;195;p14">
              <a:extLst>
                <a:ext uri="{FF2B5EF4-FFF2-40B4-BE49-F238E27FC236}">
                  <a16:creationId xmlns:a16="http://schemas.microsoft.com/office/drawing/2014/main" id="{836C395A-34BA-2044-3814-CEB5BD14DD05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96;p14">
              <a:extLst>
                <a:ext uri="{FF2B5EF4-FFF2-40B4-BE49-F238E27FC236}">
                  <a16:creationId xmlns:a16="http://schemas.microsoft.com/office/drawing/2014/main" id="{1F02318C-6C3E-56DA-E1FE-063BF637A069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" name="Google Shape;194;p14">
            <a:extLst>
              <a:ext uri="{FF2B5EF4-FFF2-40B4-BE49-F238E27FC236}">
                <a16:creationId xmlns:a16="http://schemas.microsoft.com/office/drawing/2014/main" id="{F416F821-0615-D27F-11BA-C884CDDB5918}"/>
              </a:ext>
            </a:extLst>
          </p:cNvPr>
          <p:cNvGrpSpPr/>
          <p:nvPr/>
        </p:nvGrpSpPr>
        <p:grpSpPr>
          <a:xfrm>
            <a:off x="1153785" y="2717516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7" name="Google Shape;195;p14">
              <a:extLst>
                <a:ext uri="{FF2B5EF4-FFF2-40B4-BE49-F238E27FC236}">
                  <a16:creationId xmlns:a16="http://schemas.microsoft.com/office/drawing/2014/main" id="{EAE035D6-A015-CED2-667F-DBBEE14B11A3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196;p14">
              <a:extLst>
                <a:ext uri="{FF2B5EF4-FFF2-40B4-BE49-F238E27FC236}">
                  <a16:creationId xmlns:a16="http://schemas.microsoft.com/office/drawing/2014/main" id="{A36079ED-F758-0A3B-0C07-6FFE8659990A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8" name="Hexagon 47">
            <a:extLst>
              <a:ext uri="{FF2B5EF4-FFF2-40B4-BE49-F238E27FC236}">
                <a16:creationId xmlns:a16="http://schemas.microsoft.com/office/drawing/2014/main" id="{8B140037-F5B4-B49B-BB87-8FCF04CD56CC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F4144A6A-CD1C-F73C-457B-CCDE7050E792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BBE70907-4E67-39D4-0962-4EE51FBA0A8A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FEC97EEA-575F-7AF4-5EF7-DD926F696B96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Hexagon 51">
            <a:extLst>
              <a:ext uri="{FF2B5EF4-FFF2-40B4-BE49-F238E27FC236}">
                <a16:creationId xmlns:a16="http://schemas.microsoft.com/office/drawing/2014/main" id="{1FB00F2C-E0BB-6FB6-7E12-57DA1EA9D976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9DE32CB8-0667-0AB1-0CAA-FDC071E8857A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B5B7266A-FC9F-6865-15AB-DAD9F34E484B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CF23F629-4637-92B1-DEA3-23561892E906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920A60-96CD-A299-DFEE-F60259C21A23}"/>
              </a:ext>
            </a:extLst>
          </p:cNvPr>
          <p:cNvSpPr txBox="1"/>
          <p:nvPr/>
        </p:nvSpPr>
        <p:spPr>
          <a:xfrm>
            <a:off x="1720761" y="3293141"/>
            <a:ext cx="4529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صف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أهمية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منع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5" name="Google Shape;194;p14">
            <a:extLst>
              <a:ext uri="{FF2B5EF4-FFF2-40B4-BE49-F238E27FC236}">
                <a16:creationId xmlns:a16="http://schemas.microsoft.com/office/drawing/2014/main" id="{619373FD-1366-13DB-0B39-BA79943237CE}"/>
              </a:ext>
            </a:extLst>
          </p:cNvPr>
          <p:cNvGrpSpPr/>
          <p:nvPr/>
        </p:nvGrpSpPr>
        <p:grpSpPr>
          <a:xfrm>
            <a:off x="1153785" y="3237364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6" name="Google Shape;195;p14">
              <a:extLst>
                <a:ext uri="{FF2B5EF4-FFF2-40B4-BE49-F238E27FC236}">
                  <a16:creationId xmlns:a16="http://schemas.microsoft.com/office/drawing/2014/main" id="{CCDC679D-9D91-EE74-AABB-6130DC846BBC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Google Shape;196;p14">
              <a:extLst>
                <a:ext uri="{FF2B5EF4-FFF2-40B4-BE49-F238E27FC236}">
                  <a16:creationId xmlns:a16="http://schemas.microsoft.com/office/drawing/2014/main" id="{179EB959-7D7F-97C2-1FC9-D3D7B7F321A7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83E0C42-FD4D-1D20-52DE-84AF433AB38A}"/>
              </a:ext>
            </a:extLst>
          </p:cNvPr>
          <p:cNvSpPr txBox="1"/>
          <p:nvPr/>
        </p:nvSpPr>
        <p:spPr>
          <a:xfrm>
            <a:off x="996287" y="4169727"/>
            <a:ext cx="526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سباب الانفصال الأسري</a:t>
            </a:r>
            <a:endParaRPr lang="en-CA" b="1" spc="3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423EF0-A3AA-CBA6-822D-5B9B4636A1DF}"/>
              </a:ext>
            </a:extLst>
          </p:cNvPr>
          <p:cNvSpPr txBox="1"/>
          <p:nvPr/>
        </p:nvSpPr>
        <p:spPr>
          <a:xfrm>
            <a:off x="996287" y="4539324"/>
            <a:ext cx="52683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الأسباب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الموجودة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مسبقًا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للانفصال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هذا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السياق</a:t>
            </a:r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B818D0-E6A7-5611-2FD8-939AEEE20855}"/>
              </a:ext>
            </a:extLst>
          </p:cNvPr>
          <p:cNvSpPr txBox="1"/>
          <p:nvPr/>
        </p:nvSpPr>
        <p:spPr>
          <a:xfrm>
            <a:off x="996287" y="6687723"/>
            <a:ext cx="5268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أ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سبا</a:t>
            </a:r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 الانفصال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بسبب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حالة</a:t>
            </a:r>
            <a:r>
              <a:rPr lang="en-US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</a:t>
            </a:r>
            <a:r>
              <a:rPr lang="ar-SA" sz="11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وارئ</a:t>
            </a:r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1" name="Google Shape;275;p12">
            <a:extLst>
              <a:ext uri="{FF2B5EF4-FFF2-40B4-BE49-F238E27FC236}">
                <a16:creationId xmlns:a16="http://schemas.microsoft.com/office/drawing/2014/main" id="{14C35876-9AF1-3EE1-D7A7-1DAD76C59B87}"/>
              </a:ext>
            </a:extLst>
          </p:cNvPr>
          <p:cNvSpPr/>
          <p:nvPr/>
        </p:nvSpPr>
        <p:spPr>
          <a:xfrm>
            <a:off x="996287" y="4972382"/>
            <a:ext cx="5254042" cy="1559282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275;p12">
            <a:extLst>
              <a:ext uri="{FF2B5EF4-FFF2-40B4-BE49-F238E27FC236}">
                <a16:creationId xmlns:a16="http://schemas.microsoft.com/office/drawing/2014/main" id="{7D95431F-14B9-166B-A573-13B76B7BB558}"/>
              </a:ext>
            </a:extLst>
          </p:cNvPr>
          <p:cNvSpPr/>
          <p:nvPr/>
        </p:nvSpPr>
        <p:spPr>
          <a:xfrm>
            <a:off x="996287" y="7044613"/>
            <a:ext cx="5254042" cy="1559282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FAEB324C-BF76-F400-031D-B3497CF176FE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101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1166312" y="770108"/>
            <a:ext cx="491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تأثير و مخاطر الانفصال</a:t>
            </a:r>
            <a:endParaRPr lang="en-US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Google Shape;275;p12">
            <a:extLst>
              <a:ext uri="{FF2B5EF4-FFF2-40B4-BE49-F238E27FC236}">
                <a16:creationId xmlns:a16="http://schemas.microsoft.com/office/drawing/2014/main" id="{C4F3F325-C7E8-76D0-32AE-FC7199858515}"/>
              </a:ext>
            </a:extLst>
          </p:cNvPr>
          <p:cNvSpPr/>
          <p:nvPr/>
        </p:nvSpPr>
        <p:spPr>
          <a:xfrm>
            <a:off x="996287" y="1291915"/>
            <a:ext cx="5254042" cy="767466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229BA4FC-59F4-4243-0EC7-41AFD44A557E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150A7B03-E5F8-A93F-3EEA-6721EB1EF724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F22A0AE2-F649-9786-BF23-EC752C130059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F9F5ECA7-D47C-A9E0-5682-1DEA59B02358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8C831625-841B-FE2A-9F99-2EFB5BD14017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E376EAA9-8E29-A0AE-7419-309EB08767F1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A7E7BB21-3386-70FD-C37E-DF31F4C36DB3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C2D02A20-0680-195C-C2BE-5D6D4B210CD0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F7730082-B88A-A2F9-0187-B54F94399CB4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416224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96287" y="761627"/>
            <a:ext cx="491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أسباب الانفصال 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Google Shape;275;p12">
            <a:extLst>
              <a:ext uri="{FF2B5EF4-FFF2-40B4-BE49-F238E27FC236}">
                <a16:creationId xmlns:a16="http://schemas.microsoft.com/office/drawing/2014/main" id="{9B9DF4F5-7403-AB93-75E0-C0023B0A493E}"/>
              </a:ext>
            </a:extLst>
          </p:cNvPr>
          <p:cNvSpPr/>
          <p:nvPr/>
        </p:nvSpPr>
        <p:spPr>
          <a:xfrm>
            <a:off x="2230959" y="1308693"/>
            <a:ext cx="4006067" cy="417618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334;p15">
            <a:extLst>
              <a:ext uri="{FF2B5EF4-FFF2-40B4-BE49-F238E27FC236}">
                <a16:creationId xmlns:a16="http://schemas.microsoft.com/office/drawing/2014/main" id="{7A3141F3-E522-4D6C-7DDA-4C35B68AFECD}"/>
              </a:ext>
            </a:extLst>
          </p:cNvPr>
          <p:cNvSpPr txBox="1"/>
          <p:nvPr/>
        </p:nvSpPr>
        <p:spPr>
          <a:xfrm>
            <a:off x="1001517" y="1990500"/>
            <a:ext cx="1106238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أسباب الانفصال الأسري التي سبقت الأزمة الإنسانية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2" name="Google Shape;335;p15">
            <a:extLst>
              <a:ext uri="{FF2B5EF4-FFF2-40B4-BE49-F238E27FC236}">
                <a16:creationId xmlns:a16="http://schemas.microsoft.com/office/drawing/2014/main" id="{DCD44F86-5E2E-0D4B-0D8F-CD37F34CD0A1}"/>
              </a:ext>
            </a:extLst>
          </p:cNvPr>
          <p:cNvSpPr txBox="1"/>
          <p:nvPr/>
        </p:nvSpPr>
        <p:spPr>
          <a:xfrm>
            <a:off x="1001517" y="3821520"/>
            <a:ext cx="1106238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الانفصال الناتج عن الأزمة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3" name="Google Shape;336;p15">
            <a:extLst>
              <a:ext uri="{FF2B5EF4-FFF2-40B4-BE49-F238E27FC236}">
                <a16:creationId xmlns:a16="http://schemas.microsoft.com/office/drawing/2014/main" id="{3F9D4550-12AB-26E1-89FA-BD0426AADA41}"/>
              </a:ext>
            </a:extLst>
          </p:cNvPr>
          <p:cNvSpPr txBox="1"/>
          <p:nvPr/>
        </p:nvSpPr>
        <p:spPr>
          <a:xfrm>
            <a:off x="1001517" y="5663229"/>
            <a:ext cx="1106238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الأسباب</a:t>
            </a:r>
            <a:r>
              <a:rPr lang="en-US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العرضية</a:t>
            </a:r>
            <a:r>
              <a:rPr lang="en-US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</a:t>
            </a:r>
            <a:r>
              <a:rPr lang="en-US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"</a:t>
            </a:r>
            <a:r>
              <a:rPr lang="en-US" sz="11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الطوعية</a:t>
            </a:r>
            <a:r>
              <a:rPr lang="en-US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" </a:t>
            </a:r>
            <a:r>
              <a:rPr lang="en-US" sz="11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للانفصا</a:t>
            </a: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ل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4" name="Google Shape;337;p15">
            <a:extLst>
              <a:ext uri="{FF2B5EF4-FFF2-40B4-BE49-F238E27FC236}">
                <a16:creationId xmlns:a16="http://schemas.microsoft.com/office/drawing/2014/main" id="{3FB28F68-9B33-0F44-9FF7-3120C9E3715B}"/>
              </a:ext>
            </a:extLst>
          </p:cNvPr>
          <p:cNvSpPr txBox="1"/>
          <p:nvPr/>
        </p:nvSpPr>
        <p:spPr>
          <a:xfrm>
            <a:off x="1001517" y="7507699"/>
            <a:ext cx="1106238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التأثير المحتمل للانفصال للسيناريوهات المختلفة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5" name="Google Shape;354;p15">
            <a:extLst>
              <a:ext uri="{FF2B5EF4-FFF2-40B4-BE49-F238E27FC236}">
                <a16:creationId xmlns:a16="http://schemas.microsoft.com/office/drawing/2014/main" id="{1EE223EF-70E2-2FB0-CA5B-0D591ED148CB}"/>
              </a:ext>
            </a:extLst>
          </p:cNvPr>
          <p:cNvSpPr txBox="1"/>
          <p:nvPr/>
        </p:nvSpPr>
        <p:spPr>
          <a:xfrm>
            <a:off x="1001518" y="1379022"/>
            <a:ext cx="122944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السيناريو</a:t>
            </a:r>
            <a:r>
              <a:rPr lang="ar-SA" sz="12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2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هات</a:t>
            </a:r>
            <a:r>
              <a:rPr lang="ar-SA" sz="12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-US" sz="12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الخاصة</a:t>
            </a:r>
            <a:r>
              <a:rPr lang="en-US" sz="12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200" b="1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بي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Google Shape;275;p12">
            <a:extLst>
              <a:ext uri="{FF2B5EF4-FFF2-40B4-BE49-F238E27FC236}">
                <a16:creationId xmlns:a16="http://schemas.microsoft.com/office/drawing/2014/main" id="{C4F3F325-C7E8-76D0-32AE-FC7199858515}"/>
              </a:ext>
            </a:extLst>
          </p:cNvPr>
          <p:cNvSpPr/>
          <p:nvPr/>
        </p:nvSpPr>
        <p:spPr>
          <a:xfrm>
            <a:off x="2230959" y="2005236"/>
            <a:ext cx="4006067" cy="150688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5;p12">
            <a:extLst>
              <a:ext uri="{FF2B5EF4-FFF2-40B4-BE49-F238E27FC236}">
                <a16:creationId xmlns:a16="http://schemas.microsoft.com/office/drawing/2014/main" id="{6F7CCF4B-8C61-C942-F1DA-E1B01FD45875}"/>
              </a:ext>
            </a:extLst>
          </p:cNvPr>
          <p:cNvSpPr/>
          <p:nvPr/>
        </p:nvSpPr>
        <p:spPr>
          <a:xfrm>
            <a:off x="2230959" y="3821520"/>
            <a:ext cx="4006067" cy="150688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75;p12">
            <a:extLst>
              <a:ext uri="{FF2B5EF4-FFF2-40B4-BE49-F238E27FC236}">
                <a16:creationId xmlns:a16="http://schemas.microsoft.com/office/drawing/2014/main" id="{C57B5721-9648-75ED-231B-ECD4895A5E5E}"/>
              </a:ext>
            </a:extLst>
          </p:cNvPr>
          <p:cNvSpPr/>
          <p:nvPr/>
        </p:nvSpPr>
        <p:spPr>
          <a:xfrm>
            <a:off x="2230959" y="5606488"/>
            <a:ext cx="4006067" cy="150688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75;p12">
            <a:extLst>
              <a:ext uri="{FF2B5EF4-FFF2-40B4-BE49-F238E27FC236}">
                <a16:creationId xmlns:a16="http://schemas.microsoft.com/office/drawing/2014/main" id="{8DE6DB0B-5331-3D05-3800-156D1C120CF7}"/>
              </a:ext>
            </a:extLst>
          </p:cNvPr>
          <p:cNvSpPr/>
          <p:nvPr/>
        </p:nvSpPr>
        <p:spPr>
          <a:xfrm>
            <a:off x="2230959" y="7391456"/>
            <a:ext cx="4006067" cy="150688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1E100544-3D75-2DFC-2D86-A48D1AD3AA78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9ADE645E-BC0B-34CA-C7F4-DEDECA0F06E6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FBD34A42-B466-CB78-1D91-49A850416092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E673F3C6-923E-B6CD-C862-708FB8AAEF0C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5DC606D2-D792-0402-53A0-BDE975C9FFC0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03BA7244-5155-379C-BC50-6AE9F99646C7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75E246EA-D267-7304-F6C3-9964F3CCF841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B496A192-F2A3-3AA4-6A1F-9637E056414B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E1B29E21-0FB4-46E9-3B67-55CAC127DFF0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43209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82985" y="713169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نقاط التعلم الأساسية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56;p19">
            <a:extLst>
              <a:ext uri="{FF2B5EF4-FFF2-40B4-BE49-F238E27FC236}">
                <a16:creationId xmlns:a16="http://schemas.microsoft.com/office/drawing/2014/main" id="{4B4BAE65-425D-6981-DD81-97025B1C6D4B}"/>
              </a:ext>
            </a:extLst>
          </p:cNvPr>
          <p:cNvSpPr/>
          <p:nvPr/>
        </p:nvSpPr>
        <p:spPr>
          <a:xfrm>
            <a:off x="1072579" y="1270199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58;p19">
            <a:extLst>
              <a:ext uri="{FF2B5EF4-FFF2-40B4-BE49-F238E27FC236}">
                <a16:creationId xmlns:a16="http://schemas.microsoft.com/office/drawing/2014/main" id="{889AA28E-0CF3-DA8D-1AC5-4218B4966AF7}"/>
              </a:ext>
            </a:extLst>
          </p:cNvPr>
          <p:cNvSpPr txBox="1"/>
          <p:nvPr/>
        </p:nvSpPr>
        <p:spPr>
          <a:xfrm>
            <a:off x="1599723" y="1248606"/>
            <a:ext cx="4637303" cy="273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المهم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فهم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أسباب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انفصال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أجل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منع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الثانوي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وتقديم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الدعم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الشخصي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4" name="Google Shape;256;p19">
            <a:extLst>
              <a:ext uri="{FF2B5EF4-FFF2-40B4-BE49-F238E27FC236}">
                <a16:creationId xmlns:a16="http://schemas.microsoft.com/office/drawing/2014/main" id="{B6FB47BA-3B85-B48A-6972-510DA438B0AF}"/>
              </a:ext>
            </a:extLst>
          </p:cNvPr>
          <p:cNvSpPr/>
          <p:nvPr/>
        </p:nvSpPr>
        <p:spPr>
          <a:xfrm>
            <a:off x="1072579" y="1742366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58;p19">
            <a:extLst>
              <a:ext uri="{FF2B5EF4-FFF2-40B4-BE49-F238E27FC236}">
                <a16:creationId xmlns:a16="http://schemas.microsoft.com/office/drawing/2014/main" id="{50B4E8DD-23D2-7973-17B1-6C0F717D265F}"/>
              </a:ext>
            </a:extLst>
          </p:cNvPr>
          <p:cNvSpPr txBox="1"/>
          <p:nvPr/>
        </p:nvSpPr>
        <p:spPr>
          <a:xfrm>
            <a:off x="1599724" y="1776474"/>
            <a:ext cx="4637302" cy="273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فهم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تأثير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يعني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أنه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يمكننا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الاستجابة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لاحتياجات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طفل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على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حدة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D694830F-549C-D6B3-4034-5C42085E9B34}"/>
              </a:ext>
            </a:extLst>
          </p:cNvPr>
          <p:cNvSpPr/>
          <p:nvPr/>
        </p:nvSpPr>
        <p:spPr>
          <a:xfrm>
            <a:off x="982985" y="3920703"/>
            <a:ext cx="5254042" cy="4991067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9B37E-DD48-BC3E-0FFA-3CDAB9A45965}"/>
              </a:ext>
            </a:extLst>
          </p:cNvPr>
          <p:cNvSpPr txBox="1"/>
          <p:nvPr/>
        </p:nvSpPr>
        <p:spPr>
          <a:xfrm>
            <a:off x="982985" y="3397436"/>
            <a:ext cx="463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ملاحظات الجلسة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53E4DF64-F492-8734-1AFC-7EC3D903BB14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A0A1D70E-F1F5-DC3B-52CD-17497188B64B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9813647E-1693-B5A8-0867-2DD6061B4030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9A3A1281-BC52-1BF8-FC81-689851DE3D45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Google Shape;258;p19">
            <a:extLst>
              <a:ext uri="{FF2B5EF4-FFF2-40B4-BE49-F238E27FC236}">
                <a16:creationId xmlns:a16="http://schemas.microsoft.com/office/drawing/2014/main" id="{8EF68701-5213-84DD-9F7C-EB1E26F39EF8}"/>
              </a:ext>
            </a:extLst>
          </p:cNvPr>
          <p:cNvSpPr txBox="1"/>
          <p:nvPr/>
        </p:nvSpPr>
        <p:spPr>
          <a:xfrm>
            <a:off x="1599724" y="2304342"/>
            <a:ext cx="4637302" cy="45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يمكن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يكون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للانفصال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تأثير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شديد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على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المدى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الطويل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وبالتالي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فإن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تسجيل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الأطفال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 و المنفصلين في إدارة الحالة و تعقب الأسر و لم شملها يعد أولوية ملحة</a:t>
            </a:r>
            <a:endParaRPr lang="en-US" sz="11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0" name="Google Shape;256;p19">
            <a:extLst>
              <a:ext uri="{FF2B5EF4-FFF2-40B4-BE49-F238E27FC236}">
                <a16:creationId xmlns:a16="http://schemas.microsoft.com/office/drawing/2014/main" id="{8AC876CC-E6F0-B523-9C93-AD989FA3CBFB}"/>
              </a:ext>
            </a:extLst>
          </p:cNvPr>
          <p:cNvSpPr/>
          <p:nvPr/>
        </p:nvSpPr>
        <p:spPr>
          <a:xfrm>
            <a:off x="1072579" y="2428181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F6F443AF-E8B8-F8AA-E7EE-F414B307923F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63E256FF-AA07-D271-D8AD-B64596D0487B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D58E2998-F545-A68E-4A49-5046816CE8BE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54B40776-E413-DE82-13F3-D41626B6291E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38531291-C7F0-457C-BBC3-84E6B4612EC3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0167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82985" y="713169"/>
            <a:ext cx="52673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600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الجلسة ٣ :فهم الأعراف والممارسات المرتبطة بالأطفال غير المصحوبين و المنفصلين</a:t>
            </a:r>
            <a:endParaRPr lang="en-US" sz="1600" b="1" spc="300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82985" y="1625489"/>
            <a:ext cx="491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            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611087" y="2053490"/>
            <a:ext cx="4639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وصف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الأعراف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الاجتماعية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والثقافية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والدينية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والممارسات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التقليدية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 المنفصلين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سياقه</a:t>
            </a:r>
            <a:r>
              <a:rPr lang="ar-S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ولماذا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هذا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مهم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عملهم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اليومي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33" name="Google Shape;194;p14">
            <a:extLst>
              <a:ext uri="{FF2B5EF4-FFF2-40B4-BE49-F238E27FC236}">
                <a16:creationId xmlns:a16="http://schemas.microsoft.com/office/drawing/2014/main" id="{01BC34CA-DE6A-6A1B-8925-1E5E81907828}"/>
              </a:ext>
            </a:extLst>
          </p:cNvPr>
          <p:cNvGrpSpPr/>
          <p:nvPr/>
        </p:nvGrpSpPr>
        <p:grpSpPr>
          <a:xfrm>
            <a:off x="1115237" y="2161263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4" name="Google Shape;195;p14">
              <a:extLst>
                <a:ext uri="{FF2B5EF4-FFF2-40B4-BE49-F238E27FC236}">
                  <a16:creationId xmlns:a16="http://schemas.microsoft.com/office/drawing/2014/main" id="{836C395A-34BA-2044-3814-CEB5BD14DD05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96;p14">
              <a:extLst>
                <a:ext uri="{FF2B5EF4-FFF2-40B4-BE49-F238E27FC236}">
                  <a16:creationId xmlns:a16="http://schemas.microsoft.com/office/drawing/2014/main" id="{1F02318C-6C3E-56DA-E1FE-063BF637A069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C795D598-87E8-CFAD-A3F0-3B9526C5CEDC}"/>
              </a:ext>
            </a:extLst>
          </p:cNvPr>
          <p:cNvSpPr txBox="1"/>
          <p:nvPr/>
        </p:nvSpPr>
        <p:spPr>
          <a:xfrm>
            <a:off x="999124" y="3101424"/>
            <a:ext cx="5267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التأثيرات الثقافية و الاجتماعية على رعاية الأطفال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Google Shape;413;p19">
            <a:extLst>
              <a:ext uri="{FF2B5EF4-FFF2-40B4-BE49-F238E27FC236}">
                <a16:creationId xmlns:a16="http://schemas.microsoft.com/office/drawing/2014/main" id="{C0B09FB9-5518-DFD2-04F3-94DECC621C2F}"/>
              </a:ext>
            </a:extLst>
          </p:cNvPr>
          <p:cNvSpPr txBox="1"/>
          <p:nvPr/>
        </p:nvSpPr>
        <p:spPr>
          <a:xfrm>
            <a:off x="999126" y="3772376"/>
            <a:ext cx="1507957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هل لدى المجتمع تقليد قوي لمسؤولية المجتمع عن الأطفال المحرومين من رعاية الوالدين؟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2" name="Google Shape;414;p19">
            <a:extLst>
              <a:ext uri="{FF2B5EF4-FFF2-40B4-BE49-F238E27FC236}">
                <a16:creationId xmlns:a16="http://schemas.microsoft.com/office/drawing/2014/main" id="{72D8BC17-4332-ADD8-84FA-4F8095A74743}"/>
              </a:ext>
            </a:extLst>
          </p:cNvPr>
          <p:cNvSpPr txBox="1"/>
          <p:nvPr/>
        </p:nvSpPr>
        <p:spPr>
          <a:xfrm>
            <a:off x="999125" y="5128378"/>
            <a:ext cx="1507957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كيف يتم عادة رعاية الأطفال المحرومين من رعاية الوالدين ، أي خارج حالة الطوارئ؟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3" name="Google Shape;415;p19">
            <a:extLst>
              <a:ext uri="{FF2B5EF4-FFF2-40B4-BE49-F238E27FC236}">
                <a16:creationId xmlns:a16="http://schemas.microsoft.com/office/drawing/2014/main" id="{CC818228-1C36-0483-91E9-AD4D7C9A6DCE}"/>
              </a:ext>
            </a:extLst>
          </p:cNvPr>
          <p:cNvSpPr txBox="1"/>
          <p:nvPr/>
        </p:nvSpPr>
        <p:spPr>
          <a:xfrm>
            <a:off x="999125" y="6308415"/>
            <a:ext cx="1507957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ما هي التأثيرات الدينية والثقافية على الرعاية البديلة إن وجدت؟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24" name="Google Shape;416;p19">
            <a:extLst>
              <a:ext uri="{FF2B5EF4-FFF2-40B4-BE49-F238E27FC236}">
                <a16:creationId xmlns:a16="http://schemas.microsoft.com/office/drawing/2014/main" id="{B92A3BE2-C345-CBC7-7E0F-CC9307E5FAD5}"/>
              </a:ext>
            </a:extLst>
          </p:cNvPr>
          <p:cNvSpPr txBox="1"/>
          <p:nvPr/>
        </p:nvSpPr>
        <p:spPr>
          <a:xfrm>
            <a:off x="999124" y="7788514"/>
            <a:ext cx="1507957" cy="600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دور وهيكل الأسرة (الممتدة) بما في ذلك رعاية الأطفال داخل الأسرة الممتدة</a:t>
            </a:r>
            <a:endParaRPr lang="ar-SA" sz="1100" dirty="0">
              <a:solidFill>
                <a:schemeClr val="tx1"/>
              </a:solidFill>
            </a:endParaRPr>
          </a:p>
        </p:txBody>
      </p:sp>
      <p:sp>
        <p:nvSpPr>
          <p:cNvPr id="18" name="Google Shape;275;p12">
            <a:extLst>
              <a:ext uri="{FF2B5EF4-FFF2-40B4-BE49-F238E27FC236}">
                <a16:creationId xmlns:a16="http://schemas.microsoft.com/office/drawing/2014/main" id="{15014E01-D797-E44F-CAE3-49BAA12CE8B6}"/>
              </a:ext>
            </a:extLst>
          </p:cNvPr>
          <p:cNvSpPr/>
          <p:nvPr/>
        </p:nvSpPr>
        <p:spPr>
          <a:xfrm>
            <a:off x="2699656" y="3774650"/>
            <a:ext cx="3537369" cy="1082690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75;p12">
            <a:extLst>
              <a:ext uri="{FF2B5EF4-FFF2-40B4-BE49-F238E27FC236}">
                <a16:creationId xmlns:a16="http://schemas.microsoft.com/office/drawing/2014/main" id="{4C696BDA-4913-50D9-8AAB-EB490D64CE5D}"/>
              </a:ext>
            </a:extLst>
          </p:cNvPr>
          <p:cNvSpPr/>
          <p:nvPr/>
        </p:nvSpPr>
        <p:spPr>
          <a:xfrm>
            <a:off x="2699656" y="5121026"/>
            <a:ext cx="3537369" cy="1082690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75;p12">
            <a:extLst>
              <a:ext uri="{FF2B5EF4-FFF2-40B4-BE49-F238E27FC236}">
                <a16:creationId xmlns:a16="http://schemas.microsoft.com/office/drawing/2014/main" id="{F321DECF-9D81-CEC2-E15C-287E74B24542}"/>
              </a:ext>
            </a:extLst>
          </p:cNvPr>
          <p:cNvSpPr/>
          <p:nvPr/>
        </p:nvSpPr>
        <p:spPr>
          <a:xfrm>
            <a:off x="2699656" y="6467402"/>
            <a:ext cx="3537369" cy="1082690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5;p12">
            <a:extLst>
              <a:ext uri="{FF2B5EF4-FFF2-40B4-BE49-F238E27FC236}">
                <a16:creationId xmlns:a16="http://schemas.microsoft.com/office/drawing/2014/main" id="{8E3ABDA1-666D-6BC7-5FA9-DFD314C6D74E}"/>
              </a:ext>
            </a:extLst>
          </p:cNvPr>
          <p:cNvSpPr/>
          <p:nvPr/>
        </p:nvSpPr>
        <p:spPr>
          <a:xfrm>
            <a:off x="2699656" y="7813779"/>
            <a:ext cx="3537369" cy="1082690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E08DBED7-4789-6B2B-1906-0449688F65E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DA4EA212-F7AF-4385-77DF-C407E3E7B672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EE9252F1-5E5A-0804-FC47-E7B77F1A1A23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566A3772-3CB9-6C15-2AC1-1B3D1FD089A0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D4A14A64-8012-9DD9-6B18-753ED3DAB7A2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2E05AE7C-276B-F93A-BCC7-52EE2144D35B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981774DF-B0FF-349A-7E8A-90116790F878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FFAAC9A1-E651-2A3D-49AB-E9B9737BA63D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C2EC2160-FC86-7C37-A9A0-A907A6FB2C84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9869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20"/>
          <p:cNvSpPr/>
          <p:nvPr/>
        </p:nvSpPr>
        <p:spPr>
          <a:xfrm>
            <a:off x="2303756" y="1745358"/>
            <a:ext cx="4554244" cy="4380534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20"/>
          <p:cNvSpPr/>
          <p:nvPr/>
        </p:nvSpPr>
        <p:spPr>
          <a:xfrm>
            <a:off x="2652867" y="2087492"/>
            <a:ext cx="3837988" cy="3691597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20"/>
          <p:cNvSpPr/>
          <p:nvPr/>
        </p:nvSpPr>
        <p:spPr>
          <a:xfrm>
            <a:off x="2991482" y="2405960"/>
            <a:ext cx="3143644" cy="30237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20"/>
          <p:cNvSpPr/>
          <p:nvPr/>
        </p:nvSpPr>
        <p:spPr>
          <a:xfrm>
            <a:off x="3353181" y="2732902"/>
            <a:ext cx="2420245" cy="2327931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20"/>
          <p:cNvSpPr/>
          <p:nvPr/>
        </p:nvSpPr>
        <p:spPr>
          <a:xfrm>
            <a:off x="3762737" y="3086039"/>
            <a:ext cx="1636283" cy="1573871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1" name="Google Shape;441;p20"/>
          <p:cNvSpPr txBox="1"/>
          <p:nvPr/>
        </p:nvSpPr>
        <p:spPr>
          <a:xfrm>
            <a:off x="832655" y="1745358"/>
            <a:ext cx="3609615" cy="342052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</a:pPr>
            <a:r>
              <a:rPr lang="en-US" sz="14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ar-SA" sz="14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الأعراف الاجتماعية الثقافية</a:t>
            </a:r>
            <a:endParaRPr dirty="0"/>
          </a:p>
        </p:txBody>
      </p:sp>
      <p:sp>
        <p:nvSpPr>
          <p:cNvPr id="442" name="Google Shape;442;p20"/>
          <p:cNvSpPr txBox="1"/>
          <p:nvPr/>
        </p:nvSpPr>
        <p:spPr>
          <a:xfrm>
            <a:off x="1042988" y="2087410"/>
            <a:ext cx="3399283" cy="31696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None/>
            </a:pPr>
            <a:r>
              <a:rPr lang="en-US" sz="14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ar-SA" sz="1400" b="1" i="0" u="none" strike="noStrike" cap="none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المجتمع</a:t>
            </a:r>
            <a:endParaRPr dirty="0"/>
          </a:p>
        </p:txBody>
      </p:sp>
      <p:sp>
        <p:nvSpPr>
          <p:cNvPr id="443" name="Google Shape;443;p20"/>
          <p:cNvSpPr txBox="1"/>
          <p:nvPr/>
        </p:nvSpPr>
        <p:spPr>
          <a:xfrm>
            <a:off x="1419658" y="2406669"/>
            <a:ext cx="3143645" cy="3254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None/>
            </a:pPr>
            <a:r>
              <a:rPr lang="ar-SA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المجتمع المحلي</a:t>
            </a:r>
          </a:p>
        </p:txBody>
      </p:sp>
      <p:sp>
        <p:nvSpPr>
          <p:cNvPr id="444" name="Google Shape;444;p20"/>
          <p:cNvSpPr txBox="1"/>
          <p:nvPr/>
        </p:nvSpPr>
        <p:spPr>
          <a:xfrm>
            <a:off x="2143058" y="2725426"/>
            <a:ext cx="2420245" cy="35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</a:pPr>
            <a:r>
              <a:rPr lang="en-US"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ar-SA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العائلة</a:t>
            </a:r>
            <a:endParaRPr sz="16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45" name="Google Shape;445;p20"/>
          <p:cNvSpPr txBox="1"/>
          <p:nvPr/>
        </p:nvSpPr>
        <p:spPr>
          <a:xfrm>
            <a:off x="2652867" y="3086305"/>
            <a:ext cx="2050051" cy="3771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Helvetica Neue"/>
              <a:buNone/>
            </a:pPr>
            <a:r>
              <a:rPr lang="en-US" sz="16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</a:t>
            </a:r>
            <a:r>
              <a:rPr lang="ar-SA" sz="1400" b="1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الطفل</a:t>
            </a:r>
            <a:endParaRPr sz="1600" b="1" i="0" u="none" strike="noStrike" cap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446" name="Google Shape;446;p20"/>
          <p:cNvCxnSpPr>
            <a:stCxn id="437" idx="5"/>
          </p:cNvCxnSpPr>
          <p:nvPr/>
        </p:nvCxnSpPr>
        <p:spPr>
          <a:xfrm>
            <a:off x="5159391" y="4429422"/>
            <a:ext cx="614100" cy="2499900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47" name="Google Shape;447;p20"/>
          <p:cNvCxnSpPr>
            <a:stCxn id="436" idx="4"/>
          </p:cNvCxnSpPr>
          <p:nvPr/>
        </p:nvCxnSpPr>
        <p:spPr>
          <a:xfrm>
            <a:off x="4563303" y="5060833"/>
            <a:ext cx="596100" cy="2640000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48" name="Google Shape;448;p20"/>
          <p:cNvCxnSpPr>
            <a:stCxn id="435" idx="3"/>
          </p:cNvCxnSpPr>
          <p:nvPr/>
        </p:nvCxnSpPr>
        <p:spPr>
          <a:xfrm flipH="1">
            <a:off x="2414458" y="4986881"/>
            <a:ext cx="1037400" cy="1161000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49" name="Google Shape;449;p20"/>
          <p:cNvCxnSpPr>
            <a:stCxn id="434" idx="2"/>
          </p:cNvCxnSpPr>
          <p:nvPr/>
        </p:nvCxnSpPr>
        <p:spPr>
          <a:xfrm flipH="1">
            <a:off x="1419567" y="3933290"/>
            <a:ext cx="1233300" cy="77100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0" name="Google Shape;450;p20"/>
          <p:cNvCxnSpPr/>
          <p:nvPr/>
        </p:nvCxnSpPr>
        <p:spPr>
          <a:xfrm flipH="1">
            <a:off x="3762737" y="5429697"/>
            <a:ext cx="606046" cy="2388811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1" name="Google Shape;451;p20"/>
          <p:cNvCxnSpPr/>
          <p:nvPr/>
        </p:nvCxnSpPr>
        <p:spPr>
          <a:xfrm flipH="1">
            <a:off x="838200" y="4724688"/>
            <a:ext cx="1576388" cy="668450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52" name="Google Shape;452;p20"/>
          <p:cNvCxnSpPr/>
          <p:nvPr/>
        </p:nvCxnSpPr>
        <p:spPr>
          <a:xfrm flipH="1">
            <a:off x="2414588" y="4659910"/>
            <a:ext cx="1954195" cy="3500732"/>
          </a:xfrm>
          <a:prstGeom prst="straightConnector1">
            <a:avLst/>
          </a:prstGeom>
          <a:noFill/>
          <a:ln w="9525" cap="flat" cmpd="sng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664DE7C-FC16-3321-DDFC-BA8827F0F16C}"/>
              </a:ext>
            </a:extLst>
          </p:cNvPr>
          <p:cNvSpPr txBox="1"/>
          <p:nvPr/>
        </p:nvSpPr>
        <p:spPr>
          <a:xfrm>
            <a:off x="1305568" y="674050"/>
            <a:ext cx="4914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2000" dirty="0">
                <a:latin typeface="Calibri" panose="020F0502020204030204" pitchFamily="34" charset="0"/>
                <a:cs typeface="Calibri" panose="020F0502020204030204" pitchFamily="34" charset="0"/>
              </a:rPr>
              <a:t>تطبيق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نهج</a:t>
            </a:r>
            <a:r>
              <a:rPr lang="ar-SA" sz="2000" dirty="0">
                <a:latin typeface="Calibri" panose="020F0502020204030204" pitchFamily="34" charset="0"/>
                <a:cs typeface="Calibri" panose="020F0502020204030204" pitchFamily="34" charset="0"/>
              </a:rPr>
              <a:t> البيئة الاجتماعية</a:t>
            </a:r>
            <a:endParaRPr lang="en-CA" sz="20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38" name="Google Shape;438;p20"/>
          <p:cNvGrpSpPr/>
          <p:nvPr/>
        </p:nvGrpSpPr>
        <p:grpSpPr>
          <a:xfrm>
            <a:off x="4368783" y="3454977"/>
            <a:ext cx="392125" cy="838396"/>
            <a:chOff x="3524508" y="2679091"/>
            <a:chExt cx="327409" cy="727787"/>
          </a:xfrm>
          <a:solidFill>
            <a:schemeClr val="accent2">
              <a:lumMod val="75000"/>
            </a:schemeClr>
          </a:solidFill>
        </p:grpSpPr>
        <p:sp>
          <p:nvSpPr>
            <p:cNvPr id="439" name="Google Shape;439;p20"/>
            <p:cNvSpPr/>
            <p:nvPr/>
          </p:nvSpPr>
          <p:spPr>
            <a:xfrm>
              <a:off x="3526909" y="3062732"/>
              <a:ext cx="323729" cy="344146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0" name="Google Shape;440;p20"/>
            <p:cNvSpPr/>
            <p:nvPr/>
          </p:nvSpPr>
          <p:spPr>
            <a:xfrm>
              <a:off x="3524508" y="2679091"/>
              <a:ext cx="327409" cy="327409"/>
            </a:xfrm>
            <a:prstGeom prst="ellipse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" name="Hexagon 7">
            <a:extLst>
              <a:ext uri="{FF2B5EF4-FFF2-40B4-BE49-F238E27FC236}">
                <a16:creationId xmlns:a16="http://schemas.microsoft.com/office/drawing/2014/main" id="{3DD1AA55-DF91-80A7-4694-FB972F865941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B5F4FE33-7B13-5598-6CAC-6ED6B6032AE9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20895646-4346-08F8-CC2E-9874CE5C46C7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5A9D5434-6EA1-780E-8C0C-27C661589208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BA817FF2-6FA0-A258-AB20-7CCEF12982EC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871BC998-13C8-D756-0927-693E700CCE5F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80D3610C-58CB-B9EA-06A8-A41299935FC4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F563B2F7-0894-DD98-9DFD-0D802E8A6AFE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71E933CA-0D3C-3910-779D-F0EB41779345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82983" y="713169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نقاط التعلم الأساسية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56;p19">
            <a:extLst>
              <a:ext uri="{FF2B5EF4-FFF2-40B4-BE49-F238E27FC236}">
                <a16:creationId xmlns:a16="http://schemas.microsoft.com/office/drawing/2014/main" id="{4B4BAE65-425D-6981-DD81-97025B1C6D4B}"/>
              </a:ext>
            </a:extLst>
          </p:cNvPr>
          <p:cNvSpPr/>
          <p:nvPr/>
        </p:nvSpPr>
        <p:spPr>
          <a:xfrm>
            <a:off x="1061451" y="1371453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58;p19">
            <a:extLst>
              <a:ext uri="{FF2B5EF4-FFF2-40B4-BE49-F238E27FC236}">
                <a16:creationId xmlns:a16="http://schemas.microsoft.com/office/drawing/2014/main" id="{889AA28E-0CF3-DA8D-1AC5-4218B4966AF7}"/>
              </a:ext>
            </a:extLst>
          </p:cNvPr>
          <p:cNvSpPr txBox="1"/>
          <p:nvPr/>
        </p:nvSpPr>
        <p:spPr>
          <a:xfrm>
            <a:off x="1538514" y="1197983"/>
            <a:ext cx="4698512" cy="635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فهم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المعايير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الاجتماعية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والثقافية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بممارسات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رعاية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وكيف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يتم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إدراك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فصل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ومعالجته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داخل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المجتمع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أمر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ضروري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للبناء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على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عوامل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الحماية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لضمان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مصالح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الفضلى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ومعالجة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آليات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التأقلم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مؤذية.</a:t>
            </a:r>
            <a:endParaRPr lang="en-US" sz="11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D694830F-549C-D6B3-4034-5C42085E9B34}"/>
              </a:ext>
            </a:extLst>
          </p:cNvPr>
          <p:cNvSpPr/>
          <p:nvPr/>
        </p:nvSpPr>
        <p:spPr>
          <a:xfrm>
            <a:off x="982983" y="2855843"/>
            <a:ext cx="5254043" cy="5987906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9B37E-DD48-BC3E-0FFA-3CDAB9A45965}"/>
              </a:ext>
            </a:extLst>
          </p:cNvPr>
          <p:cNvSpPr txBox="1"/>
          <p:nvPr/>
        </p:nvSpPr>
        <p:spPr>
          <a:xfrm>
            <a:off x="982983" y="2332575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ملاحظات الجلسة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CABE44E1-259D-576C-985E-CCAC87794B6F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056917BD-DEF2-2C31-A10A-6C624A4B2F47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CEF7AA52-7BD2-C647-9941-5730BBE40096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380755B6-2669-1B80-D9D0-9DDC3581E006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63A05B30-3E07-5D0D-0680-1E67F9674DBA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810172BD-24B0-4E69-7F30-129C481919CD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8A184003-9098-63B2-C624-1BB063BF2C43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BCF4BC58-EB73-D057-35FD-6DB026B3CB1F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3E48EDFB-50D8-E454-DD17-B9FDD13F4BC8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102013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82985" y="713169"/>
            <a:ext cx="5267343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Aft>
                <a:spcPts val="1800"/>
              </a:spcAft>
            </a:pPr>
            <a:r>
              <a:rPr lang="ar-SA" sz="1400" b="1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الجلسة ٤: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فهم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التشريعات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والسياسات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والممارسات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المتعلق</a:t>
            </a:r>
            <a:r>
              <a:rPr lang="ar-SA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ة</a:t>
            </a:r>
            <a:r>
              <a:rPr lang="ar-SA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بالأطفال المنفصلين وغير المصحوبين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ودور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السلطات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القانونية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وأصحاب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المصلحة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الرئيسيين</a:t>
            </a:r>
            <a:r>
              <a:rPr lang="en-US" sz="14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الآخرين</a:t>
            </a:r>
            <a:endParaRPr lang="en-US" sz="1400" dirty="0">
              <a:solidFill>
                <a:schemeClr val="bg1"/>
              </a:solidFill>
              <a:highlight>
                <a:srgbClr val="8D607A"/>
              </a:highlight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endParaRPr lang="en-US" b="1" spc="300" dirty="0">
              <a:solidFill>
                <a:schemeClr val="bg1"/>
              </a:solidFill>
              <a:highlight>
                <a:srgbClr val="8D607A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82985" y="1766108"/>
            <a:ext cx="5267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            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687499" y="2301882"/>
            <a:ext cx="456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ربط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الأحكام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القانونية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محلية المتعلقة بال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 المنفصلين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بالتدخلات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اليومية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لإدارة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الحالات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33" name="Google Shape;194;p14">
            <a:extLst>
              <a:ext uri="{FF2B5EF4-FFF2-40B4-BE49-F238E27FC236}">
                <a16:creationId xmlns:a16="http://schemas.microsoft.com/office/drawing/2014/main" id="{01BC34CA-DE6A-6A1B-8925-1E5E81907828}"/>
              </a:ext>
            </a:extLst>
          </p:cNvPr>
          <p:cNvGrpSpPr/>
          <p:nvPr/>
        </p:nvGrpSpPr>
        <p:grpSpPr>
          <a:xfrm>
            <a:off x="1160560" y="2301882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4" name="Google Shape;195;p14">
              <a:extLst>
                <a:ext uri="{FF2B5EF4-FFF2-40B4-BE49-F238E27FC236}">
                  <a16:creationId xmlns:a16="http://schemas.microsoft.com/office/drawing/2014/main" id="{836C395A-34BA-2044-3814-CEB5BD14DD05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96;p14">
              <a:extLst>
                <a:ext uri="{FF2B5EF4-FFF2-40B4-BE49-F238E27FC236}">
                  <a16:creationId xmlns:a16="http://schemas.microsoft.com/office/drawing/2014/main" id="{1F02318C-6C3E-56DA-E1FE-063BF637A069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00AD7956-3DE2-F927-A797-F253DBD99209}"/>
              </a:ext>
            </a:extLst>
          </p:cNvPr>
          <p:cNvSpPr txBox="1"/>
          <p:nvPr/>
        </p:nvSpPr>
        <p:spPr>
          <a:xfrm>
            <a:off x="1687499" y="3020588"/>
            <a:ext cx="456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صف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أدوار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ومسؤوليات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السلطات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القانونية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وأصحاب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المصلحة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الرئيسيين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الآخرين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الدولة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4" name="Google Shape;194;p14">
            <a:extLst>
              <a:ext uri="{FF2B5EF4-FFF2-40B4-BE49-F238E27FC236}">
                <a16:creationId xmlns:a16="http://schemas.microsoft.com/office/drawing/2014/main" id="{669DB5C9-E411-539B-EBA5-178D84B51F59}"/>
              </a:ext>
            </a:extLst>
          </p:cNvPr>
          <p:cNvGrpSpPr/>
          <p:nvPr/>
        </p:nvGrpSpPr>
        <p:grpSpPr>
          <a:xfrm>
            <a:off x="1160560" y="3020588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11" name="Google Shape;195;p14">
              <a:extLst>
                <a:ext uri="{FF2B5EF4-FFF2-40B4-BE49-F238E27FC236}">
                  <a16:creationId xmlns:a16="http://schemas.microsoft.com/office/drawing/2014/main" id="{030EA5DF-4722-5DB0-6C8B-A94B9F1AC3FA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Google Shape;196;p14">
              <a:extLst>
                <a:ext uri="{FF2B5EF4-FFF2-40B4-BE49-F238E27FC236}">
                  <a16:creationId xmlns:a16="http://schemas.microsoft.com/office/drawing/2014/main" id="{47155A1A-FAF7-8592-B897-6AB3388C1523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" name="Hexagon 40">
            <a:extLst>
              <a:ext uri="{FF2B5EF4-FFF2-40B4-BE49-F238E27FC236}">
                <a16:creationId xmlns:a16="http://schemas.microsoft.com/office/drawing/2014/main" id="{11158007-4462-38EA-3C23-53AE82EA229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DAB7CB7B-DD3F-1694-6389-F73A1AF03199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47FC4559-7FF9-F55F-A1BA-124F617C655F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F425757E-FCD4-5855-37F3-73A82D94D153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C3732CF0-8DDB-3675-1AB5-19FBB3D376D7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6290F030-60A4-4151-3E7C-553F1FFA52CA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94B223EB-A7C9-8D3E-DB07-BD7155BCBB6D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D85FC72F-7E7D-B6F2-7FC4-1C3B2AA491EF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C585E1-3188-73D3-11FD-CB0DC1BAB6EC}"/>
              </a:ext>
            </a:extLst>
          </p:cNvPr>
          <p:cNvSpPr txBox="1"/>
          <p:nvPr/>
        </p:nvSpPr>
        <p:spPr>
          <a:xfrm>
            <a:off x="982984" y="3894483"/>
            <a:ext cx="52673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الإطار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القانوني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الدولي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لرعاية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الأطفال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المصحوب</a:t>
            </a:r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ين و المنفصلين والرعاية البديلة</a:t>
            </a:r>
            <a:endParaRPr lang="en-US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6DF70ED-84EA-D6B0-7CD7-A6FAD4751E5D}"/>
              </a:ext>
            </a:extLst>
          </p:cNvPr>
          <p:cNvSpPr txBox="1"/>
          <p:nvPr/>
        </p:nvSpPr>
        <p:spPr>
          <a:xfrm>
            <a:off x="982985" y="4552767"/>
            <a:ext cx="526734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الأمم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المتحدة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١٩٨٩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الاتفاقية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التصديق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عليها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نطاق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واسع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والمتعلقة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بحقوق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ar-SA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وفر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معايير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الحماية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والمساعدة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القضايا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المتعلقة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برعايتهم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وحمايتهم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تنطبق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جميع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جميع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الأوقات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بنود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إضافية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تتعلق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بحقوق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اللاجئين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تؤكد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أهمية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تنشئة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بيئة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أسرية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تنص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طفل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/</a:t>
            </a:r>
            <a:r>
              <a:rPr lang="ar-SA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يعتني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به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/بها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/ها (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المواد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٧، ٨،٩، ١٨،٢٧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) ،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تتطلب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تهدف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التدخلات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سياق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انفصال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: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الحفاظ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وحدة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سبيل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الأولوية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endParaRPr lang="ar-SA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العائلات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</a:t>
            </a:r>
            <a:r>
              <a:rPr lang="ar-SA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نفصلة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أسرع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وقت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ممكن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EE617453-F590-3A4C-9A9F-FE4CDE6BF7C8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32927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E0C8F5-4F14-24AA-72DF-9BC26F1D80CC}"/>
              </a:ext>
            </a:extLst>
          </p:cNvPr>
          <p:cNvSpPr txBox="1"/>
          <p:nvPr/>
        </p:nvSpPr>
        <p:spPr>
          <a:xfrm>
            <a:off x="982985" y="713169"/>
            <a:ext cx="5267344" cy="6540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الرئيسية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والتي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تتعلق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أيضًا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وجه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التحديد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بالأطفال المنفصلين و غير المصحوبين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كما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يلي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: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اتخاذ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جميع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الإجراءات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بناءً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 (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٣)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indent="-171450" algn="r" rtl="1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تسجيل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المواليد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ومعرفة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رعايتهما للطفل/</a:t>
            </a:r>
            <a:r>
              <a:rPr lang="ar-SA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ة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  (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المادة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٧ )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الحفاظ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هويته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/ها   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)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المادة ٨)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indent="-171450" algn="r" rtl="1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العيش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يتعارض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 (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المادة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٩ 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التواصل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الوالدين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حالة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الانفصال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أحدهما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كليهما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 المادة ٩)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ذلك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ووالديهم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مغادرة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دخول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دولة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طرف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لأغراض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الحفاظ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العلاقة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والوالد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ـ(المادة ١٠)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التعبير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رأيه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/ها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بحرية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أخذ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الرأي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الاعتبار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مسألة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إجراء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يؤثر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(المادة ١٢)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الوالدين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والأوصياء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القانونيين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وغيرهم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المسؤولين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الحصول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الدعم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الوفاء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بمسؤولياتهم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تربية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ضمان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ظروف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معيشية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مناسبة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لنمو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البدني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والعقلي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والروحي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والأخلاقي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والاجتماعي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(المادتين ١٨ و ٢٧)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مناسبة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الضرورة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(المادة ٢٠)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الحماية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الإساءة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والإهمال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والاستغلال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الوالدين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غيرهم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المسؤولين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(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لمواد ١٩ و ٣٢و ٣٣ و٣٤ و٣٥ و٣٦)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التعافي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الجسدي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والنفسي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وإعادة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الاندماج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الاجتماعي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الناجين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شكل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أشكال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الإهمال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الاستغلال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الإساءة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؛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التعذيب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شكل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آخر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أشكال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المعاملة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العقوبة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القاسية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اللاإنسانية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المهينة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؛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النزاعات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المسلحة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 المواد ١٩ و ٢٠ و ٣٩)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التبني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يتفق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 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وبعد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ذلك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فقط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بإذن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السلطات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المختصة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وضمانات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(المادة ٢١)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التقييم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المنتظم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لمكان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( المادة ٢٥)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التعليم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والوصول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أوقات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الفراغ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واللعب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مرافق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ترفيهية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المناسبة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لسن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( المواد ٢٨ و ٢٩ و ٣١)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وبشكل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أكثر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تحديدًا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فيما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يتعلق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بالرعاية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البديلة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تنص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يلي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: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المحروم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بشكل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مؤقت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دائم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بيئته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يسمح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لمصلحته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الخاصة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بالبقاء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تلك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البيئة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يحق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الحصول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حماية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ومساعدة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خاصتين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توفرهما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تضمن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الأطراف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وفقاً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لقوانينها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الوطنية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لمثل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يمكن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تشمل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جملة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أمور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الحضانة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الكفالة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الواردة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القانون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الإسلامي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التبني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الضرورة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الإقامة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مؤسسات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مناسبة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النظر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الحلول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إيلاء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الاعتبار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الواجب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لاستصواب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الاستمرارية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تربية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وخلفية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الإثنية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والدينية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والثقافية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واللغوية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dk1"/>
              </a:solidFill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62CBC840-AF70-FBD5-0389-0FAD169936A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837E095C-0998-067E-0D96-7B9673F078FC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BB86816B-35FC-C8B0-084D-EA00CA504F6C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8260400-19B4-4B19-BC75-CC4E4F4C0C21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26889BC5-4F93-FA83-AE20-1ED55B32E08E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4232F13F-9CE7-9A7C-BBEE-1898F2E8E889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7C7A4245-03ED-7D62-01C4-56BA409CE8A8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78C16E5D-8A80-4C7B-6D26-F54269307586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EA46DC40-77C5-B5AD-5EAC-000A67498036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67653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E0C8F5-4F14-24AA-72DF-9BC26F1D80CC}"/>
              </a:ext>
            </a:extLst>
          </p:cNvPr>
          <p:cNvSpPr txBox="1"/>
          <p:nvPr/>
        </p:nvSpPr>
        <p:spPr>
          <a:xfrm>
            <a:off x="982985" y="713169"/>
            <a:ext cx="5267344" cy="6724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كما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يؤكد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الإعلان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العالمي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لحقوق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الإنسان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١٩٥١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المتعلقة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بوضع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اللاجئين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وحدة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لاهاي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بشأن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حماية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والتعاون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مجال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التبني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الصعيد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١٩٩٣ 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لاهاي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اللائحة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تحدد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المعايير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لكيفية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تنفيذ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التبني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ar-SA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وفر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إطارًا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للتعاون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لضمان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التبني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البلدان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يحقق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احترام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حقوقه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الأساسية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تهدف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الضمانات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الاختطاف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البيع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الاتجار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إساءة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معاملة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المودعين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بالتبني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اتفاقية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لاهاي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بشأن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الولاية القضائية والقانون الواجب التطبيق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والاعتراف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والتنفيذ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والتعاون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فيما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يتعلق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بالمسؤولية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الأبوية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وتدابير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حماية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١٩٩٦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لهذه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المعاهدة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صلة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خاصة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بالحالات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يحتاج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فيها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بحكم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وجودهم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خارج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إقامتهم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المعتاد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مبادئ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توجيهية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للرعاية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البديلة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للأطفال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الأمم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المتحدة</a:t>
            </a:r>
            <a:r>
              <a:rPr lang="en-US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ar-SA" sz="1200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٢٠٠٩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تحديد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المبادئ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التوجيهية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الجيدة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المبادئ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التوجيهية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تنص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المبادئ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التوجيهية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الطارئة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والمؤقتة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يلتزم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بالمبادئ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الأساسية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التالية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وهي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: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ينبغي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وضع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داع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ينبغي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توجيه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الجهود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المقام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تمكين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البقاء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العودة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الضرورة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أفراد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المقربين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الآخرين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اعتبار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إبعاد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عائلته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خيار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الملاذ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الأخير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ولأقصر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ممكنة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فقط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عندما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تكون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الأسرة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قادرة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حتى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وجود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الدعم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المناسب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المناسبة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تكون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مسؤولة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ضمان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المناسبة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اتخاذ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بشأن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بديلة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وتقديمها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أساس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حالة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متخصصين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مؤهلين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ويجب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تستجيب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بالتشاور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المعايير</a:t>
            </a:r>
            <a:endParaRPr lang="en-US" sz="1200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التحالف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أجل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حماية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الإنساني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المعايير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الدنيا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لحماية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الإنساني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المعيار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١٣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إصدار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٢٠١٩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اللجنة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للصليب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الأحمر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المبادئ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التوجيهية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المشتركة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الوكالات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بشأن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الأطفال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غير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المصحوبين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والمنفصلين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،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٢٠٠٤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171450" marR="0" lvl="0" indent="-171450" algn="r" rtl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إرشادات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حول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تقييم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وتحديد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المصالح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الفضلى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للطفل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المفوضية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السامية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للأمم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المتحدة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لشؤون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2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اللاجئين</a:t>
            </a:r>
            <a:r>
              <a:rPr lang="en-US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ar-SA" sz="12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٢٠١٩.</a:t>
            </a:r>
            <a:endParaRPr lang="en-US" sz="1200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dirty="0">
              <a:solidFill>
                <a:schemeClr val="dk1"/>
              </a:solidFill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D45B9580-C3DA-B09B-1F42-C398F965C902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F655D8DD-2B2B-41E5-056A-C16DA8DF457F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F2958C2C-CD31-616F-E3B0-6921E2B3284A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E26FA016-2E85-AD9F-B2B9-1AC2296048A6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183815A9-ADCB-BFF6-4267-BCC29245340F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E5D949E1-F68B-B858-56EC-9E3A00D6E794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0AF8865C-7F60-F921-C596-333F14F3FBBB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BE79B105-6075-28D5-F197-2E9F3BA621D6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910310BD-FBFC-46F0-C209-3722AD2460F5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2793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04DEF0-2852-5BF6-B998-946C37CBD212}"/>
              </a:ext>
            </a:extLst>
          </p:cNvPr>
          <p:cNvSpPr txBox="1"/>
          <p:nvPr/>
        </p:nvSpPr>
        <p:spPr>
          <a:xfrm>
            <a:off x="1567786" y="1310779"/>
            <a:ext cx="4682543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حول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هذا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التدريب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فت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تا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ح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الوحدة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الجلسة ١: 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مقدمة و تعريفات حول الأطفال المنفصلين وغير المصحوبين</a:t>
            </a:r>
            <a:endParaRPr lang="en-US" sz="1100" dirty="0">
              <a:solidFill>
                <a:schemeClr val="tx1"/>
              </a:solidFill>
            </a:endParaRPr>
          </a:p>
          <a:p>
            <a:pPr algn="r">
              <a:spcAft>
                <a:spcPts val="1800"/>
              </a:spcAft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الجلسة ٢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: أسباب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الانفصال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الأسري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وتأثيره</a:t>
            </a:r>
            <a:endParaRPr lang="en-US" sz="1100" dirty="0">
              <a:solidFill>
                <a:schemeClr val="tx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الجلسة ٣: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الأعراف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الاجتماعية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والثقافية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والدينية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والممارسات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التقليدية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المتعلق</a:t>
            </a:r>
            <a:r>
              <a:rPr lang="ar-SA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ة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بالأطفال المنفصلين وغير المصحوبين </a:t>
            </a:r>
            <a:endParaRPr lang="en-US" sz="1100" dirty="0">
              <a:solidFill>
                <a:schemeClr val="tx1"/>
              </a:solidFill>
            </a:endParaRPr>
          </a:p>
          <a:p>
            <a:pPr algn="r">
              <a:spcAft>
                <a:spcPts val="1800"/>
              </a:spcAft>
            </a:pPr>
            <a:r>
              <a:rPr lang="ar-SA" sz="11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الجلسة ٤: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فهم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التشريعات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والسياسات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والممارسات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المتعلق</a:t>
            </a:r>
            <a:r>
              <a:rPr lang="ar-SA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ة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بالأطفال المنفصلين وغير المصحوبين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ودور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السلطات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القانونية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وأصحاب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المصلحة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الرئيسيين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الآخرين</a:t>
            </a:r>
            <a:endParaRPr lang="en-US" sz="1100" dirty="0">
              <a:solidFill>
                <a:schemeClr val="tx1"/>
              </a:solidFill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b="1" dirty="0">
                <a:solidFill>
                  <a:schemeClr val="tx1"/>
                </a:solidFill>
                <a:latin typeface="+mn-lt"/>
              </a:rPr>
              <a:t>الجلسة ٥</a:t>
            </a:r>
            <a:r>
              <a:rPr lang="ar-SA" sz="1100" dirty="0">
                <a:solidFill>
                  <a:schemeClr val="tx1"/>
                </a:solidFill>
                <a:latin typeface="+mn-lt"/>
              </a:rPr>
              <a:t>: نظرة عامة على برامج الأطفال </a:t>
            </a:r>
            <a:r>
              <a:rPr lang="ar-SA" sz="1100" dirty="0">
                <a:solidFill>
                  <a:schemeClr val="tx1"/>
                </a:solidFill>
                <a:latin typeface="+mn-lt"/>
                <a:ea typeface="Calibri"/>
                <a:cs typeface="Calibri"/>
                <a:sym typeface="Calibri"/>
              </a:rPr>
              <a:t>المنفصلين وغير المصحوبين</a:t>
            </a:r>
            <a:r>
              <a:rPr lang="ar-SA" sz="1100" dirty="0">
                <a:solidFill>
                  <a:schemeClr val="tx1"/>
                </a:solidFill>
                <a:latin typeface="+mn-lt"/>
              </a:rPr>
              <a:t> و التنسيق</a:t>
            </a:r>
            <a:endParaRPr lang="en-US" sz="1100" dirty="0">
              <a:solidFill>
                <a:schemeClr val="tx1"/>
              </a:solidFill>
              <a:latin typeface="+mn-lt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ختام الوحدة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cs typeface="Calibri"/>
                <a:sym typeface="Calibri"/>
              </a:rPr>
              <a:t>مصادر لمزيد من الاطلاع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B95ED0-0DE9-4A6C-00D1-FF9F3715D49E}"/>
              </a:ext>
            </a:extLst>
          </p:cNvPr>
          <p:cNvSpPr txBox="1"/>
          <p:nvPr/>
        </p:nvSpPr>
        <p:spPr>
          <a:xfrm>
            <a:off x="1064660" y="1310779"/>
            <a:ext cx="503127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٣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٤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٧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١٠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١٤</a:t>
            </a:r>
            <a:br>
              <a:rPr lang="en-CA" sz="1100" dirty="0">
                <a:solidFill>
                  <a:schemeClr val="tx1"/>
                </a:solidFill>
                <a:latin typeface="+mn-lt"/>
              </a:rPr>
            </a:b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١٧</a:t>
            </a:r>
            <a:br>
              <a:rPr lang="en-CA" sz="1100" dirty="0">
                <a:solidFill>
                  <a:schemeClr val="tx1"/>
                </a:solidFill>
                <a:latin typeface="+mn-lt"/>
              </a:rPr>
            </a:b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٢٤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٢٦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  <a:p>
            <a:pPr>
              <a:spcAft>
                <a:spcPts val="1800"/>
              </a:spcAft>
            </a:pPr>
            <a:r>
              <a:rPr lang="ar-SA" sz="1100" dirty="0">
                <a:solidFill>
                  <a:schemeClr val="tx1"/>
                </a:solidFill>
                <a:latin typeface="+mn-lt"/>
              </a:rPr>
              <a:t>٢٧</a:t>
            </a:r>
            <a:endParaRPr lang="en-CA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1C375FB2-37D5-B520-B0A7-5D567FC5443F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975516C0-0431-F48B-30AC-96CF1609F40A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77C78886-B090-C431-97CE-CBC142BB45B5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40420F3C-2915-1246-6E58-5E612C685605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D3E12FF9-F4A0-CC8A-76DC-D4FA91ABDAF8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0" name="Hexagon 9">
            <a:extLst>
              <a:ext uri="{FF2B5EF4-FFF2-40B4-BE49-F238E27FC236}">
                <a16:creationId xmlns:a16="http://schemas.microsoft.com/office/drawing/2014/main" id="{E3A883FF-A5D6-38E8-EE12-3DA5484B20E4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4BAFEF5C-2FE6-A5EE-166E-B31FC72008DF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3729F194-01AA-0707-6B25-7ECB9D46D025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B3FBFA7-555D-7CB2-624A-AA6D47F72206}"/>
              </a:ext>
            </a:extLst>
          </p:cNvPr>
          <p:cNvSpPr txBox="1"/>
          <p:nvPr/>
        </p:nvSpPr>
        <p:spPr>
          <a:xfrm>
            <a:off x="996287" y="713169"/>
            <a:ext cx="38071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600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جدول المحتويات</a:t>
            </a:r>
            <a:endParaRPr lang="en-US" sz="1600" b="1" spc="300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CBBD3BE9-8E60-F0B7-B032-DBF4030BAE5F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20221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82983" y="699799"/>
            <a:ext cx="5267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النظام المحلي و دور </a:t>
            </a:r>
            <a:r>
              <a:rPr lang="ar-SA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أخصائيي</a:t>
            </a:r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/ات الحالة</a:t>
            </a:r>
            <a:endParaRPr lang="en-US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982983" y="1394656"/>
            <a:ext cx="49139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الأحكام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الوطنية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وعمليات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صنع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القرار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0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أجل</a:t>
            </a:r>
            <a:r>
              <a:rPr lang="ar-SA" sz="1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</a:t>
            </a:r>
            <a:endParaRPr lang="en-US" sz="10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3" name="Google Shape;413;p19">
            <a:extLst>
              <a:ext uri="{FF2B5EF4-FFF2-40B4-BE49-F238E27FC236}">
                <a16:creationId xmlns:a16="http://schemas.microsoft.com/office/drawing/2014/main" id="{2577E943-7FB1-5346-6BFA-8899D4E64271}"/>
              </a:ext>
            </a:extLst>
          </p:cNvPr>
          <p:cNvSpPr txBox="1"/>
          <p:nvPr/>
        </p:nvSpPr>
        <p:spPr>
          <a:xfrm>
            <a:off x="996287" y="1904847"/>
            <a:ext cx="1507957" cy="938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الأطفال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المنفصلين وغير المصحوبين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والأطفال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المعرضين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لمخاطر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متزايدة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ويحتاجون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إلى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إخراجهم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من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المنزل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لأغراض</a:t>
            </a:r>
            <a:r>
              <a:rPr lang="en-US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100" dirty="0" err="1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السلامة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414;p19">
            <a:extLst>
              <a:ext uri="{FF2B5EF4-FFF2-40B4-BE49-F238E27FC236}">
                <a16:creationId xmlns:a16="http://schemas.microsoft.com/office/drawing/2014/main" id="{4EF71546-C4E0-697A-5105-BA955DBA48C2}"/>
              </a:ext>
            </a:extLst>
          </p:cNvPr>
          <p:cNvSpPr txBox="1"/>
          <p:nvPr/>
        </p:nvSpPr>
        <p:spPr>
          <a:xfrm>
            <a:off x="996286" y="4366156"/>
            <a:ext cx="1507957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لم شمل الأسرة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415;p19">
            <a:extLst>
              <a:ext uri="{FF2B5EF4-FFF2-40B4-BE49-F238E27FC236}">
                <a16:creationId xmlns:a16="http://schemas.microsoft.com/office/drawing/2014/main" id="{CFB21776-87DB-037D-E700-A6A38A1863AC}"/>
              </a:ext>
            </a:extLst>
          </p:cNvPr>
          <p:cNvSpPr txBox="1"/>
          <p:nvPr/>
        </p:nvSpPr>
        <p:spPr>
          <a:xfrm>
            <a:off x="996286" y="6787803"/>
            <a:ext cx="1507957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الإيداع في الرعاية البديلة</a:t>
            </a:r>
            <a:endParaRPr lang="en-US" sz="1100" dirty="0">
              <a:solidFill>
                <a:schemeClr val="tx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2F74266B-74FE-AAB9-7786-6A23209FAE6D}"/>
              </a:ext>
            </a:extLst>
          </p:cNvPr>
          <p:cNvSpPr/>
          <p:nvPr/>
        </p:nvSpPr>
        <p:spPr>
          <a:xfrm>
            <a:off x="2698446" y="1908974"/>
            <a:ext cx="3551883" cy="2129637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275;p12">
            <a:extLst>
              <a:ext uri="{FF2B5EF4-FFF2-40B4-BE49-F238E27FC236}">
                <a16:creationId xmlns:a16="http://schemas.microsoft.com/office/drawing/2014/main" id="{58655793-D559-A073-6CFC-B0FCE3748399}"/>
              </a:ext>
            </a:extLst>
          </p:cNvPr>
          <p:cNvSpPr/>
          <p:nvPr/>
        </p:nvSpPr>
        <p:spPr>
          <a:xfrm>
            <a:off x="2698446" y="4352811"/>
            <a:ext cx="3551883" cy="2129637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75;p12">
            <a:extLst>
              <a:ext uri="{FF2B5EF4-FFF2-40B4-BE49-F238E27FC236}">
                <a16:creationId xmlns:a16="http://schemas.microsoft.com/office/drawing/2014/main" id="{DB0A6B26-E379-94DB-3CD9-125E6473812A}"/>
              </a:ext>
            </a:extLst>
          </p:cNvPr>
          <p:cNvSpPr/>
          <p:nvPr/>
        </p:nvSpPr>
        <p:spPr>
          <a:xfrm>
            <a:off x="2698446" y="6796648"/>
            <a:ext cx="3551883" cy="2129637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F0CAA4A6-BB5A-5024-3082-802253AA489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FD414C09-6ABD-A399-AD2E-16EBC1F611C3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1177A0DC-79D1-B607-E0A6-BE970E68A550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5D6F0055-2523-F0A0-B8C5-80DE31BF1BB7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25296CB8-B74A-C69A-40E9-FA374667DDB4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70DDA869-244A-552B-4D24-12A0B626BCD4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F2B1DB6D-A1AD-7103-0C03-0CE50ED9C02C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C40FFAFB-A35B-A8FD-BD9B-A30820EC9B69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29A9AD52-819E-2CB8-57E6-D9F0DDA04D40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855314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982027" y="699799"/>
            <a:ext cx="5268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لم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إذا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كانت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هناك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فجوات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وتحديات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إطار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نظام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الوطني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؟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ماذا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قصص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النجاح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؟</a:t>
            </a: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2F74266B-74FE-AAB9-7786-6A23209FAE6D}"/>
              </a:ext>
            </a:extLst>
          </p:cNvPr>
          <p:cNvSpPr/>
          <p:nvPr/>
        </p:nvSpPr>
        <p:spPr>
          <a:xfrm>
            <a:off x="982984" y="1348249"/>
            <a:ext cx="5254042" cy="2909893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34C8C6-1875-D65B-9359-B53ACA28E5C9}"/>
              </a:ext>
            </a:extLst>
          </p:cNvPr>
          <p:cNvSpPr txBox="1"/>
          <p:nvPr/>
        </p:nvSpPr>
        <p:spPr>
          <a:xfrm>
            <a:off x="982027" y="4499744"/>
            <a:ext cx="5268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كيف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يتم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تعريف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دورك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كأخصائي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حالة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إطار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/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نظام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الوطني ل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؟</a:t>
            </a:r>
          </a:p>
        </p:txBody>
      </p:sp>
      <p:sp>
        <p:nvSpPr>
          <p:cNvPr id="12" name="Google Shape;275;p12">
            <a:extLst>
              <a:ext uri="{FF2B5EF4-FFF2-40B4-BE49-F238E27FC236}">
                <a16:creationId xmlns:a16="http://schemas.microsoft.com/office/drawing/2014/main" id="{4B5E5AF0-C75C-2BC7-4604-262C5B3F7ED5}"/>
              </a:ext>
            </a:extLst>
          </p:cNvPr>
          <p:cNvSpPr/>
          <p:nvPr/>
        </p:nvSpPr>
        <p:spPr>
          <a:xfrm>
            <a:off x="982984" y="5148194"/>
            <a:ext cx="5254042" cy="2909893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76CA7D91-4E8C-9810-8D95-F178193C862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7C519C55-F250-7FF8-9244-FC65CD88C0E8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C51CEFC0-74B3-B22E-9F2B-0974EF984F9E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3A08D49C-62CF-7FAB-8B1C-D08E29412BEE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B5F9BA59-4C29-015D-26BD-9A12E3D63C2A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F3E37778-FF8A-329E-A5B7-110BCB9995AE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61820756-AC0C-A5A4-FA2A-80E8C2C66EB8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23EF5774-5E99-20BC-3EFC-8D9FBEA41490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8C02CC52-DEA7-3B87-521B-0CEBEFBF438C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983853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1159825" y="653633"/>
            <a:ext cx="5268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spc="3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خطوات</a:t>
            </a:r>
            <a:r>
              <a:rPr lang="en-US" sz="1600" b="1" spc="3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اتخاذ</a:t>
            </a:r>
            <a:r>
              <a:rPr lang="en-US" sz="1600" b="1" spc="3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</a:t>
            </a:r>
            <a:r>
              <a:rPr lang="en-US" sz="1600" b="1" spc="300" dirty="0" err="1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القرار</a:t>
            </a:r>
            <a:r>
              <a:rPr lang="ar-SA" sz="1600" b="1" spc="300" dirty="0">
                <a:solidFill>
                  <a:schemeClr val="tx1"/>
                </a:solidFill>
                <a:latin typeface="+mn-lt"/>
                <a:cs typeface="Calibri" panose="020F0502020204030204" pitchFamily="34" charset="0"/>
              </a:rPr>
              <a:t> بشأن الإطار القانوني الوطني للأطفال المنفصلين و غير المصحوبين </a:t>
            </a:r>
            <a:endParaRPr lang="en-US" sz="1600" b="1" spc="300" dirty="0">
              <a:solidFill>
                <a:schemeClr val="tx1"/>
              </a:solidFill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982026" y="1348490"/>
            <a:ext cx="5268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قم برسم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عملية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صنع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القرار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للأطفال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المنفصلين و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بناءً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على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نشاط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المجموعة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2F74266B-74FE-AAB9-7786-6A23209FAE6D}"/>
              </a:ext>
            </a:extLst>
          </p:cNvPr>
          <p:cNvSpPr/>
          <p:nvPr/>
        </p:nvSpPr>
        <p:spPr>
          <a:xfrm>
            <a:off x="982984" y="1858681"/>
            <a:ext cx="5254042" cy="7061732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27632580-336D-78CC-8C1D-F2AEC87E9AB2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4C684ED9-DF9A-50A8-3D28-A5BAB762821C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032708E4-C71D-1111-BAA8-94D2FE49F02C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5AA94D3B-85F5-A029-F3A8-FCBB1B3881CA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DD676FB5-587D-E53B-390A-DDE7FCDBFC0F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1FAAC427-1C58-7AA7-8A6E-F0B5D56E8E5C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AAB973BD-42F0-44E1-BBFC-8E2848359712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AC74FAED-AE45-D839-7E7E-F73F9488B28E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632F6703-0B93-6F02-A631-F96AFF7AFE9F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410739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82984" y="713169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نقاط التعلم الأساسية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56;p19">
            <a:extLst>
              <a:ext uri="{FF2B5EF4-FFF2-40B4-BE49-F238E27FC236}">
                <a16:creationId xmlns:a16="http://schemas.microsoft.com/office/drawing/2014/main" id="{4B4BAE65-425D-6981-DD81-97025B1C6D4B}"/>
              </a:ext>
            </a:extLst>
          </p:cNvPr>
          <p:cNvSpPr/>
          <p:nvPr/>
        </p:nvSpPr>
        <p:spPr>
          <a:xfrm>
            <a:off x="1088573" y="1371453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58;p19">
            <a:extLst>
              <a:ext uri="{FF2B5EF4-FFF2-40B4-BE49-F238E27FC236}">
                <a16:creationId xmlns:a16="http://schemas.microsoft.com/office/drawing/2014/main" id="{889AA28E-0CF3-DA8D-1AC5-4218B4966AF7}"/>
              </a:ext>
            </a:extLst>
          </p:cNvPr>
          <p:cNvSpPr txBox="1"/>
          <p:nvPr/>
        </p:nvSpPr>
        <p:spPr>
          <a:xfrm>
            <a:off x="1584686" y="1197983"/>
            <a:ext cx="4652340" cy="635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r" rtl="1">
              <a:lnSpc>
                <a:spcPct val="107000"/>
              </a:lnSpc>
              <a:buSzPts val="2400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فهم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الإطار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القانوني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الوطني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ودور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أصحاب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المصلحة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الرئيسيين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ودورهم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الخاص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يمكّن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أخصائيي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الحالة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تقديم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الدعم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المناسب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للأطفال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المنفصلين و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ويساعد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ضمان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اتخاذ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القرارات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تؤثر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المنفصلين و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ضمن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الإطار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القانوني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sz="1100" b="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D694830F-549C-D6B3-4034-5C42085E9B34}"/>
              </a:ext>
            </a:extLst>
          </p:cNvPr>
          <p:cNvSpPr/>
          <p:nvPr/>
        </p:nvSpPr>
        <p:spPr>
          <a:xfrm>
            <a:off x="982985" y="3492065"/>
            <a:ext cx="5254042" cy="5406275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9B37E-DD48-BC3E-0FFA-3CDAB9A45965}"/>
              </a:ext>
            </a:extLst>
          </p:cNvPr>
          <p:cNvSpPr txBox="1"/>
          <p:nvPr/>
        </p:nvSpPr>
        <p:spPr>
          <a:xfrm>
            <a:off x="982984" y="2968797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ملاحظات الجلسة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256;p19">
            <a:extLst>
              <a:ext uri="{FF2B5EF4-FFF2-40B4-BE49-F238E27FC236}">
                <a16:creationId xmlns:a16="http://schemas.microsoft.com/office/drawing/2014/main" id="{233649B4-459A-AE70-2CDB-0418BC1DE75F}"/>
              </a:ext>
            </a:extLst>
          </p:cNvPr>
          <p:cNvSpPr/>
          <p:nvPr/>
        </p:nvSpPr>
        <p:spPr>
          <a:xfrm>
            <a:off x="1088573" y="2216577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258;p19">
            <a:extLst>
              <a:ext uri="{FF2B5EF4-FFF2-40B4-BE49-F238E27FC236}">
                <a16:creationId xmlns:a16="http://schemas.microsoft.com/office/drawing/2014/main" id="{CC7395B3-A36E-C6F7-581B-291814E73BE6}"/>
              </a:ext>
            </a:extLst>
          </p:cNvPr>
          <p:cNvSpPr txBox="1"/>
          <p:nvPr/>
        </p:nvSpPr>
        <p:spPr>
          <a:xfrm>
            <a:off x="1584686" y="2161148"/>
            <a:ext cx="4652340" cy="45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بقدر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الإمكان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يجب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تعزز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إدارة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الحال</a:t>
            </a:r>
            <a:r>
              <a:rPr lang="ar-SA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، و تعقب الأسرة و لم الشمل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الاستجابة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لحالات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الطوارئ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مجال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الرعاية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البديلة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القدرات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الوطنية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A3CC13E0-BD39-3FB4-8BDA-FACA5A3D2DB8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9BDCFB7A-0CAC-601D-E8DB-5BA44E357F01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EDE14246-E167-D480-F4BA-4AD63F451410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D6D7A753-D687-3291-0C04-F8A6AECF78AD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C496CFBA-413D-A246-2124-0E974EC03465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F1F04EC3-595C-1A4F-91C7-66FF8ECF4CE9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6C527997-E08B-57D6-7F95-9B16599CD34A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50F2ED94-3E09-2C8B-915C-48930D8E33D4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1A3843B2-8A05-6D0C-1D2A-EA9354FC291A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77360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82985" y="713169"/>
            <a:ext cx="52673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600" b="1" dirty="0">
                <a:solidFill>
                  <a:schemeClr val="bg1"/>
                </a:solidFill>
                <a:highlight>
                  <a:srgbClr val="8D607A"/>
                </a:highlight>
                <a:latin typeface="+mn-lt"/>
              </a:rPr>
              <a:t>ا</a:t>
            </a:r>
            <a:r>
              <a:rPr lang="ar-SA" sz="1600" b="1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لجلسة ٥: نظرة عامة على برامج الأطفال </a:t>
            </a:r>
            <a:r>
              <a:rPr lang="ar-SA" sz="1600" b="1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المنفصلين وغير المصحوبين</a:t>
            </a:r>
            <a:endParaRPr lang="en-US" sz="1600" b="1" spc="300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1120629" y="1580262"/>
            <a:ext cx="5254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            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678415" y="2117400"/>
            <a:ext cx="45719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شرح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دور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أخصائي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الحالة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دعم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الأطفال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المنفصلين و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كجزء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إدارة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الحالة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الأوسع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ونظام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33" name="Google Shape;194;p14">
            <a:extLst>
              <a:ext uri="{FF2B5EF4-FFF2-40B4-BE49-F238E27FC236}">
                <a16:creationId xmlns:a16="http://schemas.microsoft.com/office/drawing/2014/main" id="{01BC34CA-DE6A-6A1B-8925-1E5E81907828}"/>
              </a:ext>
            </a:extLst>
          </p:cNvPr>
          <p:cNvGrpSpPr/>
          <p:nvPr/>
        </p:nvGrpSpPr>
        <p:grpSpPr>
          <a:xfrm>
            <a:off x="1083371" y="2117400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4" name="Google Shape;195;p14">
              <a:extLst>
                <a:ext uri="{FF2B5EF4-FFF2-40B4-BE49-F238E27FC236}">
                  <a16:creationId xmlns:a16="http://schemas.microsoft.com/office/drawing/2014/main" id="{836C395A-34BA-2044-3814-CEB5BD14DD05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96;p14">
              <a:extLst>
                <a:ext uri="{FF2B5EF4-FFF2-40B4-BE49-F238E27FC236}">
                  <a16:creationId xmlns:a16="http://schemas.microsoft.com/office/drawing/2014/main" id="{1F02318C-6C3E-56DA-E1FE-063BF637A069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" name="Hexagon 24">
            <a:extLst>
              <a:ext uri="{FF2B5EF4-FFF2-40B4-BE49-F238E27FC236}">
                <a16:creationId xmlns:a16="http://schemas.microsoft.com/office/drawing/2014/main" id="{0C0752FF-5722-D264-D01B-0F19163CB8BD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87A421EE-FDC0-6FFE-0622-20B8EDFEA51C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C5CC2AC5-89A0-D906-2C00-D0D34B0ED8D2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3BA9C1B1-E52A-D160-9932-D81BAD0F1065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17E8AFE0-F8C8-7E6B-D173-7F3766D17B9F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63694A7C-6553-D7B5-2C63-B74A64E3EFF5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D79DF4B5-2908-8503-04DB-57615F4B665E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2" name="Hexagon 31">
            <a:extLst>
              <a:ext uri="{FF2B5EF4-FFF2-40B4-BE49-F238E27FC236}">
                <a16:creationId xmlns:a16="http://schemas.microsoft.com/office/drawing/2014/main" id="{93BDA30E-2BE1-AE93-D069-A29EE9D8F2EC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DAA2E3B9-7FE9-3EBC-9AC0-A70344CFF578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106364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82984" y="713169"/>
            <a:ext cx="4325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نقاط التعلم الأساسية</a:t>
            </a:r>
            <a:endParaRPr lang="en-CA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56;p19">
            <a:extLst>
              <a:ext uri="{FF2B5EF4-FFF2-40B4-BE49-F238E27FC236}">
                <a16:creationId xmlns:a16="http://schemas.microsoft.com/office/drawing/2014/main" id="{4B4BAE65-425D-6981-DD81-97025B1C6D4B}"/>
              </a:ext>
            </a:extLst>
          </p:cNvPr>
          <p:cNvSpPr/>
          <p:nvPr/>
        </p:nvSpPr>
        <p:spPr>
          <a:xfrm>
            <a:off x="1103088" y="1330684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58;p19">
            <a:extLst>
              <a:ext uri="{FF2B5EF4-FFF2-40B4-BE49-F238E27FC236}">
                <a16:creationId xmlns:a16="http://schemas.microsoft.com/office/drawing/2014/main" id="{889AA28E-0CF3-DA8D-1AC5-4218B4966AF7}"/>
              </a:ext>
            </a:extLst>
          </p:cNvPr>
          <p:cNvSpPr txBox="1"/>
          <p:nvPr/>
        </p:nvSpPr>
        <p:spPr>
          <a:xfrm>
            <a:off x="1599201" y="1197983"/>
            <a:ext cx="4637825" cy="635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يمكن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لأخصائيي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الحالات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يلعبوا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دورًا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حيويًا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الأطفال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المنفصلين و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خلال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دعم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ترتيبات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تعقب الأسرة  ولم الشمل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الرعاية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البديلة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جنبًا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إلى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جنب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مع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تلبية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احتياجات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 الطفل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الأخرى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D694830F-549C-D6B3-4034-5C42085E9B34}"/>
              </a:ext>
            </a:extLst>
          </p:cNvPr>
          <p:cNvSpPr/>
          <p:nvPr/>
        </p:nvSpPr>
        <p:spPr>
          <a:xfrm>
            <a:off x="982985" y="3797834"/>
            <a:ext cx="5254042" cy="5073212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9B37E-DD48-BC3E-0FFA-3CDAB9A45965}"/>
              </a:ext>
            </a:extLst>
          </p:cNvPr>
          <p:cNvSpPr txBox="1"/>
          <p:nvPr/>
        </p:nvSpPr>
        <p:spPr>
          <a:xfrm>
            <a:off x="982984" y="3274565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ملاحظات الجلسة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Google Shape;256;p19">
            <a:extLst>
              <a:ext uri="{FF2B5EF4-FFF2-40B4-BE49-F238E27FC236}">
                <a16:creationId xmlns:a16="http://schemas.microsoft.com/office/drawing/2014/main" id="{233649B4-459A-AE70-2CDB-0418BC1DE75F}"/>
              </a:ext>
            </a:extLst>
          </p:cNvPr>
          <p:cNvSpPr/>
          <p:nvPr/>
        </p:nvSpPr>
        <p:spPr>
          <a:xfrm>
            <a:off x="1103088" y="1932679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258;p19">
            <a:extLst>
              <a:ext uri="{FF2B5EF4-FFF2-40B4-BE49-F238E27FC236}">
                <a16:creationId xmlns:a16="http://schemas.microsoft.com/office/drawing/2014/main" id="{CC7395B3-A36E-C6F7-581B-291814E73BE6}"/>
              </a:ext>
            </a:extLst>
          </p:cNvPr>
          <p:cNvSpPr txBox="1"/>
          <p:nvPr/>
        </p:nvSpPr>
        <p:spPr>
          <a:xfrm>
            <a:off x="1599201" y="1904971"/>
            <a:ext cx="4637825" cy="45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يعد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التنسيق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الوثيق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مع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أصحاب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المصلحة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الرئيسيين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الآخرين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فاعلين في تعقب الأسرة  ولم الشمل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والرعاية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البديلة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أمرًا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ضروريًا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2" name="Google Shape;256;p19">
            <a:extLst>
              <a:ext uri="{FF2B5EF4-FFF2-40B4-BE49-F238E27FC236}">
                <a16:creationId xmlns:a16="http://schemas.microsoft.com/office/drawing/2014/main" id="{CE21EAAE-B223-EDB3-D4C7-00499801AA58}"/>
              </a:ext>
            </a:extLst>
          </p:cNvPr>
          <p:cNvSpPr/>
          <p:nvPr/>
        </p:nvSpPr>
        <p:spPr>
          <a:xfrm>
            <a:off x="1103088" y="2506166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58;p19">
            <a:extLst>
              <a:ext uri="{FF2B5EF4-FFF2-40B4-BE49-F238E27FC236}">
                <a16:creationId xmlns:a16="http://schemas.microsoft.com/office/drawing/2014/main" id="{07F79408-17F5-3492-B7AA-8E4C1DA598F0}"/>
              </a:ext>
            </a:extLst>
          </p:cNvPr>
          <p:cNvSpPr txBox="1"/>
          <p:nvPr/>
        </p:nvSpPr>
        <p:spPr>
          <a:xfrm>
            <a:off x="1599201" y="2478458"/>
            <a:ext cx="4637825" cy="45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حيثما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أمكن، </a:t>
            </a:r>
            <a:r>
              <a:rPr lang="ar-SA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نبغي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لأخصائيي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/ات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الحا</a:t>
            </a:r>
            <a:r>
              <a:rPr lang="ar-SA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المشاركة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كثب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مع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المجموعات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المجتمعية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التي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تدعم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تعقب الأسرة  ولم الشمل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والرعاية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البديلة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95E9CBEC-1198-F2BB-9D02-C990108E3EFB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759DF514-D9F5-6B28-2600-C1AD3348F257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E742A239-AC27-32E8-FF21-8E83A652ADF3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99B90443-003E-A98D-784E-7C919F21A240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EEAE6172-218B-3B4F-D43F-8D5A2A62BAB7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4A1AC5D5-B20A-D397-24F1-DCF2A411CDB8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59239EE8-D1BE-F209-952A-0ED1466B4309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3C90C519-40EF-3432-CE6A-FAA9A6467290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E6394841-FF3C-6763-DAF8-2C9D0CE28A24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803464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xagon 1">
            <a:extLst>
              <a:ext uri="{FF2B5EF4-FFF2-40B4-BE49-F238E27FC236}">
                <a16:creationId xmlns:a16="http://schemas.microsoft.com/office/drawing/2014/main" id="{0B69174F-461F-663A-37AB-D2620EF73C07}"/>
              </a:ext>
            </a:extLst>
          </p:cNvPr>
          <p:cNvSpPr/>
          <p:nvPr/>
        </p:nvSpPr>
        <p:spPr>
          <a:xfrm rot="1782986">
            <a:off x="-1328855" y="5145441"/>
            <a:ext cx="3595260" cy="3099365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" name="Hexagon 2">
            <a:extLst>
              <a:ext uri="{FF2B5EF4-FFF2-40B4-BE49-F238E27FC236}">
                <a16:creationId xmlns:a16="http://schemas.microsoft.com/office/drawing/2014/main" id="{FFDDCE2F-85C5-B49E-4523-5377B348D51C}"/>
              </a:ext>
            </a:extLst>
          </p:cNvPr>
          <p:cNvSpPr/>
          <p:nvPr/>
        </p:nvSpPr>
        <p:spPr>
          <a:xfrm rot="1782986">
            <a:off x="4678406" y="654853"/>
            <a:ext cx="3595260" cy="3099365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02DFD2-11C1-27D3-EB50-CB60A762529F}"/>
              </a:ext>
            </a:extLst>
          </p:cNvPr>
          <p:cNvSpPr txBox="1"/>
          <p:nvPr/>
        </p:nvSpPr>
        <p:spPr>
          <a:xfrm>
            <a:off x="982984" y="5123453"/>
            <a:ext cx="4190704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ثلاثة أشياء تعلمتها اليوم</a:t>
            </a:r>
            <a:endParaRPr lang="en-CA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79E944-E3CA-32D5-2DB5-C90A668381A6}"/>
              </a:ext>
            </a:extLst>
          </p:cNvPr>
          <p:cNvSpPr txBox="1"/>
          <p:nvPr/>
        </p:nvSpPr>
        <p:spPr>
          <a:xfrm>
            <a:off x="982984" y="1608238"/>
            <a:ext cx="3790073" cy="397201"/>
          </a:xfrm>
          <a:prstGeom prst="rect">
            <a:avLst/>
          </a:prstGeom>
          <a:noFill/>
          <a:ln>
            <a:noFill/>
          </a:ln>
        </p:spPr>
        <p:txBody>
          <a:bodyPr wrap="square" lIns="90000" tIns="90000" rIns="90000" bIns="90000" rtlCol="0">
            <a:spAutoFit/>
          </a:bodyPr>
          <a:lstStyle/>
          <a:p>
            <a:pPr algn="r"/>
            <a:r>
              <a:rPr lang="ar-SA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٣ نقاط أساسية</a:t>
            </a:r>
            <a:endParaRPr lang="en-US" sz="1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5-Point Star 5">
            <a:extLst>
              <a:ext uri="{FF2B5EF4-FFF2-40B4-BE49-F238E27FC236}">
                <a16:creationId xmlns:a16="http://schemas.microsoft.com/office/drawing/2014/main" id="{3C8180BD-8A33-ED6E-FD6D-7FA1EF49BCCF}"/>
              </a:ext>
            </a:extLst>
          </p:cNvPr>
          <p:cNvSpPr/>
          <p:nvPr/>
        </p:nvSpPr>
        <p:spPr>
          <a:xfrm>
            <a:off x="3964939" y="2140480"/>
            <a:ext cx="197010" cy="197010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CA" dirty="0"/>
          </a:p>
        </p:txBody>
      </p:sp>
      <p:sp>
        <p:nvSpPr>
          <p:cNvPr id="10" name="5-Point Star 30">
            <a:extLst>
              <a:ext uri="{FF2B5EF4-FFF2-40B4-BE49-F238E27FC236}">
                <a16:creationId xmlns:a16="http://schemas.microsoft.com/office/drawing/2014/main" id="{1FBFF36A-F13A-5FCB-3B98-8C3CC1BC98AD}"/>
              </a:ext>
            </a:extLst>
          </p:cNvPr>
          <p:cNvSpPr/>
          <p:nvPr/>
        </p:nvSpPr>
        <p:spPr>
          <a:xfrm>
            <a:off x="3964939" y="2684371"/>
            <a:ext cx="197010" cy="197010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CA" dirty="0"/>
          </a:p>
        </p:txBody>
      </p:sp>
      <p:sp>
        <p:nvSpPr>
          <p:cNvPr id="11" name="5-Point Star 31">
            <a:extLst>
              <a:ext uri="{FF2B5EF4-FFF2-40B4-BE49-F238E27FC236}">
                <a16:creationId xmlns:a16="http://schemas.microsoft.com/office/drawing/2014/main" id="{1C05CFA3-4D0D-E604-3C13-CC60B98840BE}"/>
              </a:ext>
            </a:extLst>
          </p:cNvPr>
          <p:cNvSpPr/>
          <p:nvPr/>
        </p:nvSpPr>
        <p:spPr>
          <a:xfrm>
            <a:off x="3964939" y="3349683"/>
            <a:ext cx="197010" cy="197010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</a:pPr>
            <a:endParaRPr lang="en-CA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ADC201-21D1-93A5-4C73-249CEA7BDF60}"/>
              </a:ext>
            </a:extLst>
          </p:cNvPr>
          <p:cNvSpPr txBox="1"/>
          <p:nvPr/>
        </p:nvSpPr>
        <p:spPr>
          <a:xfrm>
            <a:off x="982985" y="4694592"/>
            <a:ext cx="3790073" cy="397201"/>
          </a:xfrm>
          <a:prstGeom prst="rect">
            <a:avLst/>
          </a:prstGeom>
          <a:noFill/>
          <a:ln>
            <a:noFill/>
          </a:ln>
        </p:spPr>
        <p:txBody>
          <a:bodyPr wrap="square" lIns="90000" tIns="90000" rIns="90000" bIns="90000" rtlCol="0">
            <a:spAutoFit/>
          </a:bodyPr>
          <a:lstStyle/>
          <a:p>
            <a:pPr algn="r"/>
            <a:r>
              <a:rPr lang="ar-SA" sz="1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٣ أشياء تعلمتها اليوم</a:t>
            </a:r>
            <a:endParaRPr lang="en-US" sz="1400" b="1" dirty="0">
              <a:solidFill>
                <a:schemeClr val="accent2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6FC3FC-E3DF-B478-261A-04C726BD847A}"/>
              </a:ext>
            </a:extLst>
          </p:cNvPr>
          <p:cNvSpPr/>
          <p:nvPr/>
        </p:nvSpPr>
        <p:spPr>
          <a:xfrm>
            <a:off x="1558498" y="5631856"/>
            <a:ext cx="4678529" cy="65817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25C651-25B2-BA65-96CC-51673D876C5C}"/>
              </a:ext>
            </a:extLst>
          </p:cNvPr>
          <p:cNvSpPr/>
          <p:nvPr/>
        </p:nvSpPr>
        <p:spPr>
          <a:xfrm>
            <a:off x="1558498" y="6492788"/>
            <a:ext cx="4678529" cy="65817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6015864-ED1E-4618-D57D-ADE1384F4405}"/>
              </a:ext>
            </a:extLst>
          </p:cNvPr>
          <p:cNvSpPr/>
          <p:nvPr/>
        </p:nvSpPr>
        <p:spPr>
          <a:xfrm>
            <a:off x="1558498" y="7353720"/>
            <a:ext cx="4678529" cy="65817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5937AB-E04B-82AB-E409-321EDB474938}"/>
              </a:ext>
            </a:extLst>
          </p:cNvPr>
          <p:cNvSpPr txBox="1"/>
          <p:nvPr/>
        </p:nvSpPr>
        <p:spPr>
          <a:xfrm>
            <a:off x="982985" y="5731562"/>
            <a:ext cx="358922" cy="397201"/>
          </a:xfrm>
          <a:prstGeom prst="rect">
            <a:avLst/>
          </a:prstGeom>
          <a:noFill/>
          <a:ln>
            <a:noFill/>
          </a:ln>
        </p:spPr>
        <p:txBody>
          <a:bodyPr wrap="square" lIns="90000" tIns="90000" rIns="90000" bIns="90000" rtlCol="0">
            <a:spAutoFit/>
          </a:bodyPr>
          <a:lstStyle/>
          <a:p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١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6058F7-7F76-93CA-46C3-A44319068E56}"/>
              </a:ext>
            </a:extLst>
          </p:cNvPr>
          <p:cNvSpPr txBox="1"/>
          <p:nvPr/>
        </p:nvSpPr>
        <p:spPr>
          <a:xfrm>
            <a:off x="982985" y="6592494"/>
            <a:ext cx="358922" cy="397201"/>
          </a:xfrm>
          <a:prstGeom prst="rect">
            <a:avLst/>
          </a:prstGeom>
          <a:noFill/>
          <a:ln>
            <a:noFill/>
          </a:ln>
        </p:spPr>
        <p:txBody>
          <a:bodyPr wrap="square" lIns="90000" tIns="90000" rIns="90000" bIns="90000" rtlCol="0">
            <a:spAutoFit/>
          </a:bodyPr>
          <a:lstStyle/>
          <a:p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٢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26299A-9826-588E-BF86-56381ADC9BC2}"/>
              </a:ext>
            </a:extLst>
          </p:cNvPr>
          <p:cNvSpPr txBox="1"/>
          <p:nvPr/>
        </p:nvSpPr>
        <p:spPr>
          <a:xfrm>
            <a:off x="982985" y="7453426"/>
            <a:ext cx="358922" cy="397201"/>
          </a:xfrm>
          <a:prstGeom prst="rect">
            <a:avLst/>
          </a:prstGeom>
          <a:noFill/>
          <a:ln>
            <a:noFill/>
          </a:ln>
        </p:spPr>
        <p:txBody>
          <a:bodyPr wrap="square" lIns="90000" tIns="90000" rIns="90000" bIns="90000" rtlCol="0">
            <a:spAutoFit/>
          </a:bodyPr>
          <a:lstStyle/>
          <a:p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٣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9DF0B86-957C-A99A-5A05-67E59CE2FFD6}"/>
              </a:ext>
            </a:extLst>
          </p:cNvPr>
          <p:cNvSpPr txBox="1"/>
          <p:nvPr/>
        </p:nvSpPr>
        <p:spPr>
          <a:xfrm>
            <a:off x="510848" y="674812"/>
            <a:ext cx="51349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ختام الوحدة</a:t>
            </a:r>
            <a:endParaRPr lang="en-US" b="1" spc="300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D8A71650-6BB9-B886-5284-CF018FE82CB3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414C5A84-7DB8-2B65-AB8E-CEDF541C83BE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BDC94FB4-CDE4-EF16-5CDE-8FE570717F41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8949A80D-5B1F-F87B-A4A5-EDB1F1C82861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C1EF70DE-7AA6-54D2-56BF-64A41C0CA985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7369BBF6-2569-782E-C970-1C9EDC50CCE4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A160772B-B7BD-2169-2706-0F84BAFA3E23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70112FFF-A91A-09AC-8227-74547050234C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20F68029-536B-8735-AEA0-F49F57E1CBA9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D9DF82-80A7-FF68-62D6-5882808C834D}"/>
              </a:ext>
            </a:extLst>
          </p:cNvPr>
          <p:cNvSpPr txBox="1"/>
          <p:nvPr/>
        </p:nvSpPr>
        <p:spPr>
          <a:xfrm>
            <a:off x="982984" y="1232953"/>
            <a:ext cx="5267345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الدليل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الميداني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والمنفصلين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الفريق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العامل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المشترك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الوكالات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المعني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بالأطفال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والمنفصلين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، ٢٠١٧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إرشادات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إجراءات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المصالح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الفضلى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للمفوضية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السامية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للأمم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المتحدة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لشؤون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اللاجئين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تقييم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وتحديد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المصالح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الفضلى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للطفل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، ٢٠٢١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المفقود</a:t>
            </a:r>
            <a:r>
              <a:rPr lang="ar-SA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ي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الرعاية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الطارئة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المنفصلين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منذ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الولادة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وحتى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سن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الخامسة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اليونيسف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، ٢٠٠٧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الاعتبارات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الرئيسية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عقب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الأسرة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ولم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شملها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والمنفصلين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فيما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يتعلق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بوباء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كوفيد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١٩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وغيره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تفشي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الأمراض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المعدية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المحتملة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التحالف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أجل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حماية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الطفل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العمل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الإنساني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واليونيسف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٢٠٢١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مجموعة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أدوات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التعلم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والتطوير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التحالف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أجل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حماية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الطفل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العمل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الإنساني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مجموعة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أدوات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الرعاية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البديلة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في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حالات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الطوارئ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الفريق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العامل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المشترك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الوكالات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المعني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بالأطفال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والمنفصلين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٢٠١٣ 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إرشادات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لتوفير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الرعاية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البديلة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خلال </a:t>
            </a:r>
            <a:r>
              <a:rPr lang="ar-SA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كوفيد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١٩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مجموعة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أدوات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المراقبة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ال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تقييم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ل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حماية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الطفل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عند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استخدام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المساعدة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النقدية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والقسائم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Save the Children ،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٢٠٢١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( ماني </a:t>
            </a:r>
            <a:r>
              <a:rPr lang="ar-SA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ماترز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Money Matters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) مجموعة أدوات </a:t>
            </a:r>
            <a:r>
              <a:rPr lang="ar-SA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لأخصائيي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الحالة لدعم المستفيدين من الأطفال و البالغين من خلال إدارة الأموال الأساسية،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Save the Children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، ٢٠٢١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تعزيز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نتائج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حماية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الطفل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خلال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التدخلات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القائمة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على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النقد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مفوضية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الأمم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المتحدة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السامية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لشؤون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اللاجئين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٢٠٢١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الإصدار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المؤقت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مذكرة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إرشادية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حول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تصميم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المساعدة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النقدية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والقسائم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للأسر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التي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يعيلها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والأطفال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المصحوبين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،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Save the Children </a:t>
            </a: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،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https://www.alliancecpha.org/en/system/tdf/library/attachments/cpha012_-_ftr_and_covid_19_v2.pdf؟file=1&amp;type=node&amp;id=44698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www.alliancecpha.org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/system/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tdf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/library/attachments/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the_alliance_ld_toolkit.pdf؟file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=1&amp;type=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node&amp;id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=44420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resourcecentre.savethechildren.net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/library/toolkit-monitoring-and-evaluating-child-protection-when-using-cash-and-voucher-assistance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resourcecentre.savethechildren.net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/library/money-matters-toolkit-caseworkers-support-adult-and-adolescent-clients-basic-money</a:t>
            </a:r>
          </a:p>
          <a:p>
            <a:pPr marL="171450" indent="-171450" algn="r" rt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https://</a:t>
            </a:r>
            <a:r>
              <a:rPr lang="en-US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www.unhcr.org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/60d43f824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C55695-D1E6-9302-48BC-03A4E25F8EB8}"/>
              </a:ext>
            </a:extLst>
          </p:cNvPr>
          <p:cNvSpPr txBox="1"/>
          <p:nvPr/>
        </p:nvSpPr>
        <p:spPr>
          <a:xfrm>
            <a:off x="982984" y="713169"/>
            <a:ext cx="49139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600" b="1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cs typeface="Calibri"/>
                <a:sym typeface="Calibri"/>
              </a:rPr>
              <a:t>مصادر لمزيد من الاطلاع</a:t>
            </a:r>
            <a:endParaRPr lang="en-US" sz="1600" b="1" dirty="0">
              <a:solidFill>
                <a:schemeClr val="bg1"/>
              </a:solidFill>
              <a:highlight>
                <a:srgbClr val="8D607A"/>
              </a:highlight>
            </a:endParaRPr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84FDEC9E-9BEB-05B5-1EB3-8CC993726C57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BD700462-8D60-4A66-5339-323A0FB59841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28D601D0-E4C5-55D3-44F7-29B32DEE0ACF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" name="Hexagon 14">
            <a:extLst>
              <a:ext uri="{FF2B5EF4-FFF2-40B4-BE49-F238E27FC236}">
                <a16:creationId xmlns:a16="http://schemas.microsoft.com/office/drawing/2014/main" id="{5224208B-AF38-B4A9-8480-40B5339A6902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D5BF43D5-9AAD-B76B-25DB-0DE46A1E637E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7" name="Hexagon 16">
            <a:extLst>
              <a:ext uri="{FF2B5EF4-FFF2-40B4-BE49-F238E27FC236}">
                <a16:creationId xmlns:a16="http://schemas.microsoft.com/office/drawing/2014/main" id="{489C5996-5700-EB1A-AEC9-F22231EB7CA3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8" name="Hexagon 17">
            <a:extLst>
              <a:ext uri="{FF2B5EF4-FFF2-40B4-BE49-F238E27FC236}">
                <a16:creationId xmlns:a16="http://schemas.microsoft.com/office/drawing/2014/main" id="{3BC8EB0A-6586-489E-11EA-8030824E181B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D6B1B530-BF4B-5DDF-C977-76BD8062F1DE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511F2DC8-AF8D-74F9-1AE7-0FB9F8439B79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44211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3FAE65-F685-C271-B293-C8FCBD1CF5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325" t="-858" b="-2502"/>
          <a:stretch/>
        </p:blipFill>
        <p:spPr>
          <a:xfrm>
            <a:off x="2562826" y="7077696"/>
            <a:ext cx="1452492" cy="430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67D9C0-5D33-5E8A-56C8-1A9B1BE813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797" y="2681293"/>
            <a:ext cx="2438405" cy="28072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75F835B-A659-F76E-E502-FA3B2B611958}"/>
              </a:ext>
            </a:extLst>
          </p:cNvPr>
          <p:cNvSpPr txBox="1"/>
          <p:nvPr/>
        </p:nvSpPr>
        <p:spPr>
          <a:xfrm>
            <a:off x="1037016" y="1243538"/>
            <a:ext cx="52133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هدف التدريب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1037016" y="699799"/>
            <a:ext cx="38071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600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حول هذا التدريب</a:t>
            </a:r>
            <a:endParaRPr lang="en-US" sz="1600" b="1" spc="300" dirty="0">
              <a:solidFill>
                <a:schemeClr val="bg1"/>
              </a:solidFill>
              <a:highlight>
                <a:srgbClr val="8D607A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DEA057-25C3-363A-3303-F5D1B0E5296D}"/>
              </a:ext>
            </a:extLst>
          </p:cNvPr>
          <p:cNvSpPr txBox="1"/>
          <p:nvPr/>
        </p:nvSpPr>
        <p:spPr>
          <a:xfrm>
            <a:off x="996287" y="1585957"/>
            <a:ext cx="525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بنهاية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هذا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التدريب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سيكون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لدى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أخصائيي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حالة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لإدارة الحالة ل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المعرفة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والمهارات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اللازمة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لمنع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ومعالجة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مخاوف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حماية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الطفل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بالانفصال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96287" y="2468250"/>
            <a:ext cx="525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8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المعايير الدنيا لحماية الطفل</a:t>
            </a:r>
            <a:endParaRPr lang="en-CA" sz="18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2AEB59AB-4708-2563-1C73-02F04C66A0D3}"/>
              </a:ext>
            </a:extLst>
          </p:cNvPr>
          <p:cNvSpPr/>
          <p:nvPr/>
        </p:nvSpPr>
        <p:spPr>
          <a:xfrm>
            <a:off x="2074460" y="3543161"/>
            <a:ext cx="4175868" cy="4616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1825" algn="ctr"/>
            <a:r>
              <a:rPr lang="ar-SA" sz="1100" dirty="0">
                <a:solidFill>
                  <a:schemeClr val="tx1"/>
                </a:solidFill>
              </a:rPr>
              <a:t>ا</a:t>
            </a:r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لمعيار ١٦: </a:t>
            </a:r>
            <a:r>
              <a:rPr lang="ar-SA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تقوية بيئة الأسرة و مقدمي الرعاية</a:t>
            </a:r>
            <a:endParaRPr lang="en-US" sz="11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5AA1BADC-E184-DF92-BD74-C0CA716446E3}"/>
              </a:ext>
            </a:extLst>
          </p:cNvPr>
          <p:cNvSpPr/>
          <p:nvPr/>
        </p:nvSpPr>
        <p:spPr>
          <a:xfrm>
            <a:off x="2074460" y="2980588"/>
            <a:ext cx="4175868" cy="4616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1825" algn="ctr"/>
            <a:r>
              <a:rPr lang="ar-SA" sz="1100" dirty="0">
                <a:solidFill>
                  <a:schemeClr val="tx1"/>
                </a:solidFill>
              </a:rPr>
              <a:t>ا</a:t>
            </a:r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لمعيار ١٢: </a:t>
            </a:r>
            <a:r>
              <a:rPr lang="ar-SA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الأطفال المنفصلين و غير المصحوبين</a:t>
            </a:r>
            <a:endParaRPr lang="en-CA" sz="11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B7B16A70-E82E-F3C0-F3DF-FE72E8A4A7E5}"/>
              </a:ext>
            </a:extLst>
          </p:cNvPr>
          <p:cNvSpPr/>
          <p:nvPr/>
        </p:nvSpPr>
        <p:spPr>
          <a:xfrm>
            <a:off x="2074461" y="4668729"/>
            <a:ext cx="4175868" cy="4616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1825" algn="ctr"/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المعيار ١٩: </a:t>
            </a:r>
            <a:r>
              <a:rPr lang="ar-SA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الرعاية البديلة                      </a:t>
            </a:r>
            <a:endParaRPr lang="en-CA" sz="11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E424D39C-1A73-00C1-8952-C6887CFE66E9}"/>
              </a:ext>
            </a:extLst>
          </p:cNvPr>
          <p:cNvSpPr/>
          <p:nvPr/>
        </p:nvSpPr>
        <p:spPr>
          <a:xfrm>
            <a:off x="2074460" y="4105734"/>
            <a:ext cx="4175868" cy="46166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31825" algn="ctr"/>
            <a:r>
              <a:rPr lang="ar-SA" sz="11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المعيار ١٨: </a:t>
            </a:r>
            <a:r>
              <a:rPr lang="ar-SA" sz="11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إدارة الحالة                         </a:t>
            </a:r>
            <a:endParaRPr lang="en-CA" sz="11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5" name="Google Shape;98;p8">
            <a:extLst>
              <a:ext uri="{FF2B5EF4-FFF2-40B4-BE49-F238E27FC236}">
                <a16:creationId xmlns:a16="http://schemas.microsoft.com/office/drawing/2014/main" id="{AB7F8B25-F3E7-3D61-81AA-EC01B1D645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6287" y="2968797"/>
            <a:ext cx="1585398" cy="2187408"/>
          </a:xfrm>
          <a:prstGeom prst="rect">
            <a:avLst/>
          </a:prstGeom>
          <a:noFill/>
          <a:ln w="9525" cap="flat" cmpd="sng">
            <a:solidFill>
              <a:schemeClr val="accent2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0" name="Hexagon 49">
            <a:extLst>
              <a:ext uri="{FF2B5EF4-FFF2-40B4-BE49-F238E27FC236}">
                <a16:creationId xmlns:a16="http://schemas.microsoft.com/office/drawing/2014/main" id="{539DB844-E706-08CD-77AF-2C2EF06A1E4F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2F0263A8-9B3E-09EF-18DE-B3EDFC86C0DE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Hexagon 51">
            <a:extLst>
              <a:ext uri="{FF2B5EF4-FFF2-40B4-BE49-F238E27FC236}">
                <a16:creationId xmlns:a16="http://schemas.microsoft.com/office/drawing/2014/main" id="{D18AFBAF-13E2-CFBD-9957-05BF49EB5136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28ED2069-7A32-94DC-8C53-B80A6F45EF73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BFE4A772-0AC6-4F77-362F-C4E9057E2E0D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AF0965B2-748A-FEB6-8299-A7D4BCC0AD56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6" name="Hexagon 55">
            <a:extLst>
              <a:ext uri="{FF2B5EF4-FFF2-40B4-BE49-F238E27FC236}">
                <a16:creationId xmlns:a16="http://schemas.microsoft.com/office/drawing/2014/main" id="{A5350FE9-88D1-27A1-8400-D0C2955ACBD7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Hexagon 56">
            <a:extLst>
              <a:ext uri="{FF2B5EF4-FFF2-40B4-BE49-F238E27FC236}">
                <a16:creationId xmlns:a16="http://schemas.microsoft.com/office/drawing/2014/main" id="{A762E853-FAB4-0055-FF8A-00BBA0121C74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3" name="Hexagon 62">
            <a:extLst>
              <a:ext uri="{FF2B5EF4-FFF2-40B4-BE49-F238E27FC236}">
                <a16:creationId xmlns:a16="http://schemas.microsoft.com/office/drawing/2014/main" id="{224BE46D-AEEC-EAE3-170F-F2511639E0B0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510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75F835B-A659-F76E-E502-FA3B2B611958}"/>
              </a:ext>
            </a:extLst>
          </p:cNvPr>
          <p:cNvSpPr txBox="1"/>
          <p:nvPr/>
        </p:nvSpPr>
        <p:spPr>
          <a:xfrm>
            <a:off x="996287" y="1238738"/>
            <a:ext cx="46654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هدف الوحدة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96287" y="713169"/>
            <a:ext cx="40706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</a:t>
            </a:r>
            <a:r>
              <a:rPr lang="ar-SA" b="1" spc="300" dirty="0">
                <a:solidFill>
                  <a:schemeClr val="bg1"/>
                </a:solidFill>
                <a:highlight>
                  <a:srgbClr val="8D607A"/>
                </a:highlight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فتتاح الوحدة</a:t>
            </a:r>
            <a:endParaRPr lang="en-US" b="1" spc="300" dirty="0">
              <a:solidFill>
                <a:schemeClr val="bg1"/>
              </a:solidFill>
              <a:highlight>
                <a:srgbClr val="8D607A"/>
              </a:highlight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DEA057-25C3-363A-3303-F5D1B0E5296D}"/>
              </a:ext>
            </a:extLst>
          </p:cNvPr>
          <p:cNvSpPr txBox="1"/>
          <p:nvPr/>
        </p:nvSpPr>
        <p:spPr>
          <a:xfrm>
            <a:off x="996287" y="1599327"/>
            <a:ext cx="525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لتعزيز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فهم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المشاركين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لأسباب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وتأثير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؛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الإطار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الاجتماعي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والثقافي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والقانوني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والسياق</a:t>
            </a:r>
            <a:r>
              <a:rPr lang="ar-SA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للاستجابة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والمنفصلين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96287" y="2481620"/>
            <a:ext cx="5254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675087" y="3034522"/>
            <a:ext cx="4575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مقارنة وتباين تعاريف الأطفال 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المنفصلين وغير المصحوبين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5873-C223-01AF-7EF6-42E0DF46C035}"/>
              </a:ext>
            </a:extLst>
          </p:cNvPr>
          <p:cNvSpPr txBox="1"/>
          <p:nvPr/>
        </p:nvSpPr>
        <p:spPr>
          <a:xfrm>
            <a:off x="1675087" y="3739197"/>
            <a:ext cx="4575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+mn-lt"/>
              </a:rPr>
              <a:t>تح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ل</a:t>
            </a:r>
            <a:r>
              <a:rPr lang="ar-SA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يل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كيف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يمكن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أن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يؤثر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الانفصال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الأسري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على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الطفل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،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وشرح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التدابير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اللازمة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لمنع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انفصال</a:t>
            </a:r>
            <a:r>
              <a:rPr lang="en-US" sz="1200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الأسرة</a:t>
            </a:r>
            <a:endParaRPr lang="en-US" sz="1200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493B30-1C91-2F6A-DC88-C26C58DE2D75}"/>
              </a:ext>
            </a:extLst>
          </p:cNvPr>
          <p:cNvSpPr txBox="1"/>
          <p:nvPr/>
        </p:nvSpPr>
        <p:spPr>
          <a:xfrm>
            <a:off x="1675087" y="4488775"/>
            <a:ext cx="4575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وصف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المعايير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والممارسات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القانونية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والثقافية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والسياقية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بالعمل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مع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الأطفال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ا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لمنفصلين و غير المصحوبين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2" name="Google Shape;149;p12">
            <a:extLst>
              <a:ext uri="{FF2B5EF4-FFF2-40B4-BE49-F238E27FC236}">
                <a16:creationId xmlns:a16="http://schemas.microsoft.com/office/drawing/2014/main" id="{876E270B-85D9-1D09-8D81-FA5874228B11}"/>
              </a:ext>
            </a:extLst>
          </p:cNvPr>
          <p:cNvGrpSpPr/>
          <p:nvPr/>
        </p:nvGrpSpPr>
        <p:grpSpPr>
          <a:xfrm>
            <a:off x="1020268" y="2984572"/>
            <a:ext cx="559955" cy="387333"/>
            <a:chOff x="6878053" y="1156317"/>
            <a:chExt cx="1431178" cy="1039513"/>
          </a:xfrm>
          <a:solidFill>
            <a:schemeClr val="accent2">
              <a:lumMod val="75000"/>
            </a:schemeClr>
          </a:solidFill>
        </p:grpSpPr>
        <p:grpSp>
          <p:nvGrpSpPr>
            <p:cNvPr id="13" name="Google Shape;150;p12">
              <a:extLst>
                <a:ext uri="{FF2B5EF4-FFF2-40B4-BE49-F238E27FC236}">
                  <a16:creationId xmlns:a16="http://schemas.microsoft.com/office/drawing/2014/main" id="{5312FFAF-FB39-C573-FD4A-241C32B85E10}"/>
                </a:ext>
              </a:extLst>
            </p:cNvPr>
            <p:cNvGrpSpPr/>
            <p:nvPr/>
          </p:nvGrpSpPr>
          <p:grpSpPr>
            <a:xfrm>
              <a:off x="7672978" y="1156317"/>
              <a:ext cx="412941" cy="436880"/>
              <a:chOff x="243840" y="1676400"/>
              <a:chExt cx="701040" cy="741680"/>
            </a:xfrm>
            <a:grpFill/>
          </p:grpSpPr>
          <p:sp>
            <p:nvSpPr>
              <p:cNvPr id="16" name="Google Shape;151;p12">
                <a:extLst>
                  <a:ext uri="{FF2B5EF4-FFF2-40B4-BE49-F238E27FC236}">
                    <a16:creationId xmlns:a16="http://schemas.microsoft.com/office/drawing/2014/main" id="{2304F31F-2E4E-0FEB-DA8E-1D6872B73F91}"/>
                  </a:ext>
                </a:extLst>
              </p:cNvPr>
              <p:cNvSpPr/>
              <p:nvPr/>
            </p:nvSpPr>
            <p:spPr>
              <a:xfrm>
                <a:off x="243840" y="1676400"/>
                <a:ext cx="116839" cy="7416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152;p12">
                <a:extLst>
                  <a:ext uri="{FF2B5EF4-FFF2-40B4-BE49-F238E27FC236}">
                    <a16:creationId xmlns:a16="http://schemas.microsoft.com/office/drawing/2014/main" id="{04402056-23C3-4867-D45A-B1465742E3AE}"/>
                  </a:ext>
                </a:extLst>
              </p:cNvPr>
              <p:cNvSpPr/>
              <p:nvPr/>
            </p:nvSpPr>
            <p:spPr>
              <a:xfrm>
                <a:off x="314960" y="1676400"/>
                <a:ext cx="629920" cy="4368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" name="Google Shape;153;p12">
              <a:extLst>
                <a:ext uri="{FF2B5EF4-FFF2-40B4-BE49-F238E27FC236}">
                  <a16:creationId xmlns:a16="http://schemas.microsoft.com/office/drawing/2014/main" id="{9BE77EA4-42E2-48DA-0E6B-88C1C5F58F99}"/>
                </a:ext>
              </a:extLst>
            </p:cNvPr>
            <p:cNvSpPr/>
            <p:nvPr/>
          </p:nvSpPr>
          <p:spPr>
            <a:xfrm>
              <a:off x="7120511" y="1517650"/>
              <a:ext cx="1188720" cy="67818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54;p12">
              <a:extLst>
                <a:ext uri="{FF2B5EF4-FFF2-40B4-BE49-F238E27FC236}">
                  <a16:creationId xmlns:a16="http://schemas.microsoft.com/office/drawing/2014/main" id="{E3ADD346-678E-AF4E-190C-C800FD5D3F3F}"/>
                </a:ext>
              </a:extLst>
            </p:cNvPr>
            <p:cNvSpPr/>
            <p:nvPr/>
          </p:nvSpPr>
          <p:spPr>
            <a:xfrm>
              <a:off x="6878053" y="1727035"/>
              <a:ext cx="821708" cy="46879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" name="Google Shape;149;p12">
            <a:extLst>
              <a:ext uri="{FF2B5EF4-FFF2-40B4-BE49-F238E27FC236}">
                <a16:creationId xmlns:a16="http://schemas.microsoft.com/office/drawing/2014/main" id="{1F14098E-9A4C-CD4B-A50A-10B2CED7814D}"/>
              </a:ext>
            </a:extLst>
          </p:cNvPr>
          <p:cNvGrpSpPr/>
          <p:nvPr/>
        </p:nvGrpSpPr>
        <p:grpSpPr>
          <a:xfrm>
            <a:off x="1020268" y="3739197"/>
            <a:ext cx="559955" cy="387333"/>
            <a:chOff x="6878053" y="1156317"/>
            <a:chExt cx="1431178" cy="1039513"/>
          </a:xfrm>
          <a:solidFill>
            <a:schemeClr val="accent2">
              <a:lumMod val="75000"/>
            </a:schemeClr>
          </a:solidFill>
        </p:grpSpPr>
        <p:grpSp>
          <p:nvGrpSpPr>
            <p:cNvPr id="22" name="Google Shape;150;p12">
              <a:extLst>
                <a:ext uri="{FF2B5EF4-FFF2-40B4-BE49-F238E27FC236}">
                  <a16:creationId xmlns:a16="http://schemas.microsoft.com/office/drawing/2014/main" id="{7AB1E578-2F26-D2E9-B89B-DB62D2E6703A}"/>
                </a:ext>
              </a:extLst>
            </p:cNvPr>
            <p:cNvGrpSpPr/>
            <p:nvPr/>
          </p:nvGrpSpPr>
          <p:grpSpPr>
            <a:xfrm>
              <a:off x="7672978" y="1156317"/>
              <a:ext cx="412941" cy="436880"/>
              <a:chOff x="243840" y="1676400"/>
              <a:chExt cx="701040" cy="741680"/>
            </a:xfrm>
            <a:grpFill/>
          </p:grpSpPr>
          <p:sp>
            <p:nvSpPr>
              <p:cNvPr id="25" name="Google Shape;151;p12">
                <a:extLst>
                  <a:ext uri="{FF2B5EF4-FFF2-40B4-BE49-F238E27FC236}">
                    <a16:creationId xmlns:a16="http://schemas.microsoft.com/office/drawing/2014/main" id="{CABA4911-6B66-78F6-E998-61050D20BBCA}"/>
                  </a:ext>
                </a:extLst>
              </p:cNvPr>
              <p:cNvSpPr/>
              <p:nvPr/>
            </p:nvSpPr>
            <p:spPr>
              <a:xfrm>
                <a:off x="243840" y="1676400"/>
                <a:ext cx="116839" cy="7416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" name="Google Shape;152;p12">
                <a:extLst>
                  <a:ext uri="{FF2B5EF4-FFF2-40B4-BE49-F238E27FC236}">
                    <a16:creationId xmlns:a16="http://schemas.microsoft.com/office/drawing/2014/main" id="{CCA0A2D7-303A-ADCC-0FB3-4022C56686D6}"/>
                  </a:ext>
                </a:extLst>
              </p:cNvPr>
              <p:cNvSpPr/>
              <p:nvPr/>
            </p:nvSpPr>
            <p:spPr>
              <a:xfrm>
                <a:off x="314960" y="1676400"/>
                <a:ext cx="629920" cy="4368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" name="Google Shape;153;p12">
              <a:extLst>
                <a:ext uri="{FF2B5EF4-FFF2-40B4-BE49-F238E27FC236}">
                  <a16:creationId xmlns:a16="http://schemas.microsoft.com/office/drawing/2014/main" id="{CFB4201C-8B1A-5EE8-FD03-CEF3CF6BE40C}"/>
                </a:ext>
              </a:extLst>
            </p:cNvPr>
            <p:cNvSpPr/>
            <p:nvPr/>
          </p:nvSpPr>
          <p:spPr>
            <a:xfrm>
              <a:off x="7120511" y="1517650"/>
              <a:ext cx="1188720" cy="67818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154;p12">
              <a:extLst>
                <a:ext uri="{FF2B5EF4-FFF2-40B4-BE49-F238E27FC236}">
                  <a16:creationId xmlns:a16="http://schemas.microsoft.com/office/drawing/2014/main" id="{2D0E36DC-1F74-0B3A-603F-8AD97EF58B59}"/>
                </a:ext>
              </a:extLst>
            </p:cNvPr>
            <p:cNvSpPr/>
            <p:nvPr/>
          </p:nvSpPr>
          <p:spPr>
            <a:xfrm>
              <a:off x="6878053" y="1727035"/>
              <a:ext cx="821708" cy="46879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" name="Google Shape;149;p12">
            <a:extLst>
              <a:ext uri="{FF2B5EF4-FFF2-40B4-BE49-F238E27FC236}">
                <a16:creationId xmlns:a16="http://schemas.microsoft.com/office/drawing/2014/main" id="{AC34CDB6-470D-6FFD-EE29-63C7892D5377}"/>
              </a:ext>
            </a:extLst>
          </p:cNvPr>
          <p:cNvGrpSpPr/>
          <p:nvPr/>
        </p:nvGrpSpPr>
        <p:grpSpPr>
          <a:xfrm>
            <a:off x="1020268" y="4530399"/>
            <a:ext cx="559955" cy="387333"/>
            <a:chOff x="6878053" y="1156317"/>
            <a:chExt cx="1431178" cy="1039513"/>
          </a:xfrm>
          <a:solidFill>
            <a:schemeClr val="accent2">
              <a:lumMod val="75000"/>
            </a:schemeClr>
          </a:solidFill>
        </p:grpSpPr>
        <p:grpSp>
          <p:nvGrpSpPr>
            <p:cNvPr id="28" name="Google Shape;150;p12">
              <a:extLst>
                <a:ext uri="{FF2B5EF4-FFF2-40B4-BE49-F238E27FC236}">
                  <a16:creationId xmlns:a16="http://schemas.microsoft.com/office/drawing/2014/main" id="{D9400002-A72D-2CBD-6D97-64BA817B7DA4}"/>
                </a:ext>
              </a:extLst>
            </p:cNvPr>
            <p:cNvGrpSpPr/>
            <p:nvPr/>
          </p:nvGrpSpPr>
          <p:grpSpPr>
            <a:xfrm>
              <a:off x="7672978" y="1156317"/>
              <a:ext cx="412941" cy="436880"/>
              <a:chOff x="243840" y="1676400"/>
              <a:chExt cx="701040" cy="741680"/>
            </a:xfrm>
            <a:grpFill/>
          </p:grpSpPr>
          <p:sp>
            <p:nvSpPr>
              <p:cNvPr id="31" name="Google Shape;151;p12">
                <a:extLst>
                  <a:ext uri="{FF2B5EF4-FFF2-40B4-BE49-F238E27FC236}">
                    <a16:creationId xmlns:a16="http://schemas.microsoft.com/office/drawing/2014/main" id="{2712E1EC-63DC-C4C4-9DB1-F8677F1FAABC}"/>
                  </a:ext>
                </a:extLst>
              </p:cNvPr>
              <p:cNvSpPr/>
              <p:nvPr/>
            </p:nvSpPr>
            <p:spPr>
              <a:xfrm>
                <a:off x="243840" y="1676400"/>
                <a:ext cx="116839" cy="7416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152;p12">
                <a:extLst>
                  <a:ext uri="{FF2B5EF4-FFF2-40B4-BE49-F238E27FC236}">
                    <a16:creationId xmlns:a16="http://schemas.microsoft.com/office/drawing/2014/main" id="{CAF2609A-5688-8065-BE45-A6B5A78E4E10}"/>
                  </a:ext>
                </a:extLst>
              </p:cNvPr>
              <p:cNvSpPr/>
              <p:nvPr/>
            </p:nvSpPr>
            <p:spPr>
              <a:xfrm>
                <a:off x="314960" y="1676400"/>
                <a:ext cx="629920" cy="43688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lt1"/>
                  </a:buClr>
                  <a:buSzPts val="1800"/>
                  <a:buFont typeface="Calibri"/>
                  <a:buNone/>
                </a:pPr>
                <a:endParaRPr sz="1800" b="0" i="0" u="none" strike="noStrike" cap="none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" name="Google Shape;153;p12">
              <a:extLst>
                <a:ext uri="{FF2B5EF4-FFF2-40B4-BE49-F238E27FC236}">
                  <a16:creationId xmlns:a16="http://schemas.microsoft.com/office/drawing/2014/main" id="{9B79947F-CA0C-CC57-2A13-0006ABC4CB07}"/>
                </a:ext>
              </a:extLst>
            </p:cNvPr>
            <p:cNvSpPr/>
            <p:nvPr/>
          </p:nvSpPr>
          <p:spPr>
            <a:xfrm>
              <a:off x="7120511" y="1517650"/>
              <a:ext cx="1188720" cy="67818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154;p12">
              <a:extLst>
                <a:ext uri="{FF2B5EF4-FFF2-40B4-BE49-F238E27FC236}">
                  <a16:creationId xmlns:a16="http://schemas.microsoft.com/office/drawing/2014/main" id="{6D97DBA0-4AB6-74F9-7F60-F70D6C7800FE}"/>
                </a:ext>
              </a:extLst>
            </p:cNvPr>
            <p:cNvSpPr/>
            <p:nvPr/>
          </p:nvSpPr>
          <p:spPr>
            <a:xfrm>
              <a:off x="6878053" y="1727035"/>
              <a:ext cx="821708" cy="468795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endParaRPr sz="1800" b="0" i="0" u="none" strike="noStrike" cap="none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Hexagon 35">
            <a:extLst>
              <a:ext uri="{FF2B5EF4-FFF2-40B4-BE49-F238E27FC236}">
                <a16:creationId xmlns:a16="http://schemas.microsoft.com/office/drawing/2014/main" id="{0B20A2C4-F8F5-A186-9986-9ABCE203BD51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0B6B5445-A828-5A1D-C09F-425E1A6E9ACE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E4E19591-4AF1-C63E-4888-30229295151F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1BD8E6EF-267D-1BAC-279D-C5D5A7A7241C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3C690A20-807E-94C9-5C00-BCF4F8E9F3C2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0078E355-B0D0-2636-BF05-FF2CA33000A8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EF128D8B-6E0A-6ABD-200E-23F0671738A0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10EDAE18-5126-5C21-0766-ABD327B2F30F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481A89E9-C621-89DE-BC47-0A6B96D598FE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38653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75F835B-A659-F76E-E502-FA3B2B611958}"/>
              </a:ext>
            </a:extLst>
          </p:cNvPr>
          <p:cNvSpPr txBox="1"/>
          <p:nvPr/>
        </p:nvSpPr>
        <p:spPr>
          <a:xfrm>
            <a:off x="996287" y="699799"/>
            <a:ext cx="46654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سيناريوهات دراسة الحالة</a:t>
            </a:r>
            <a:endParaRPr lang="en-CA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025A20-FF0F-F4A7-29A0-719C322DDDFB}"/>
              </a:ext>
            </a:extLst>
          </p:cNvPr>
          <p:cNvSpPr txBox="1"/>
          <p:nvPr/>
        </p:nvSpPr>
        <p:spPr>
          <a:xfrm>
            <a:off x="996287" y="1162644"/>
            <a:ext cx="5254042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سيتم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الإشارة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السيناريوهات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التالية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طوال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الوحدة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سيتم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استخدامها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جلسات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مختلفة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en-US" b="1" dirty="0">
              <a:solidFill>
                <a:schemeClr val="tx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هاشم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يبلغ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١٥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يعيش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وشقيقتيه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الأصغر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سنًا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اندلاع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العنف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الأصلي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لأسباب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تتعلق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بالسلامة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سيما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الخوف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التجنيد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الجماعات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المسلحة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إرساله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إحدى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الدول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المجاورة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للعيش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عمه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وزوجته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وطفليه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هاشم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يعمل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وعليه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يغسل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السيارات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مرآب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يقوم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بإر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جزء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يكسبه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يتواصل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هاشم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أحيانًا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عبر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واتساب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ومكالمات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هاتفية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إذا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يرسل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يكفي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المنزل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فإن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يعبران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غضبهما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أنهم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يتحدثون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بانتظام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هاشم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لمناقشة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سبل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الكافي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٢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lvl="0" algn="r" rtl="1"/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فتاة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تبلغ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٣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سنوات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تعيش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حاليًا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جديها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يسان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تبلغ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واحدًا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وكانت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تعيش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وشقيقها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الأكبر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ثم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الطلاق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الطلاق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انتقلت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والدتها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منزل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برفقة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بقي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شقيقها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الأكبر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والده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تزوج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أخرى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واحد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اندلع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نزاع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مسلح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وقرر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جديها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الانتقال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مجاور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لأسباب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تتعلق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بالسلامة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وأخذوا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معهم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بقيت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الأصلي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أجل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الزواج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أخرى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غضون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ذلك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ورد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</a:t>
            </a:r>
            <a:r>
              <a:rPr lang="ar-SA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يسان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قد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قُتل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٣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ماريان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فتاة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تبلغ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١٤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عامًا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ماريان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الخامسة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عمرها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والدتها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وتزوج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أخرى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وذهبت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ماريان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لتعيش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جديها لوالدها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تفشي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مرض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البلاد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فقد</a:t>
            </a:r>
            <a:r>
              <a:rPr lang="ar-SA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َ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جديها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مصدر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دخلهما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الرئيسي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قرروا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اقتراض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وإرسال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ماريان</a:t>
            </a:r>
            <a:r>
              <a:rPr lang="en-US" b="1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أوروبا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أمل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تتمكن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العثور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عمل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تسافر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ماريان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مجموعة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بينهم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بعض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أعضاء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مجتمعها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9114ED25-6BEF-A0EF-6792-A1BD7822FF5A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7E41E54F-BC6B-45E4-B6EA-007F43177D84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B1966DD7-9BA4-D96D-FC53-021568C608E2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4F0AE859-46CA-9864-E6D4-5ABC7DBED00E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76DFD236-AC08-4AF9-1610-A83445FB1BE9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973C3729-7D2B-DE69-ED18-C67945C7C0B8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61E89AC8-4D58-EDC7-40F9-3629EC42A7C4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5AAA6BA9-515A-91AC-2F04-7B66164DE0A7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907BF7BE-816A-C4FB-B973-024691F69A3E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32097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7E025A20-FF0F-F4A7-29A0-719C322DDDFB}"/>
              </a:ext>
            </a:extLst>
          </p:cNvPr>
          <p:cNvSpPr txBox="1"/>
          <p:nvPr/>
        </p:nvSpPr>
        <p:spPr>
          <a:xfrm>
            <a:off x="996287" y="699799"/>
            <a:ext cx="5254042" cy="5478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٤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باسم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يبلغ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و قد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مجموعة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الناس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نفس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القرية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منطقة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آمنة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اندلاع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أعمال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عنف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بشكل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مفاجئ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عندما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حدث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باسم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المنزل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بينما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هو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المدرسة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ونتيجة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لذلك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انفصل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وإخوته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الثلاثة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ولم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يسمع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منذ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ذلك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الحين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وصل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مخيم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للنازحين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أيام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قليلة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أثناء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توزيع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الطعام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رأى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أخته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البالغة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عامًا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والتي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بدأت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الاعتناء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يعيش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نفس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المبنى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بجوار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اثنين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أصدقائه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الذين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يعيشون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بمفردهم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حيث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فقدوا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أيضًا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أثر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عائلاتهم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أخته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متزوجة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تواجد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زوجها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غير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معروف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حاليًا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لكنها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تأمل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تتمكن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العثور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بسرعة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الانفصال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عائلته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اعتاد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باسم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الذهاب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المدرسة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واللعب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شقيقه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الأصغر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المدرسة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يشعر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دائمًا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بدعم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اعتاد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جديه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العيش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المنزل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المجاور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ويقول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باسم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إنه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يفتقدهم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يفتقد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وشقيقه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الأصغر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endParaRPr lang="en-US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en-US" b="1" dirty="0">
              <a:solidFill>
                <a:schemeClr val="dk1"/>
              </a:solidFill>
              <a:latin typeface="Calibri" panose="020F0502020204030204" pitchFamily="34" charset="0"/>
              <a:ea typeface="Helvetica Neue"/>
              <a:cs typeface="Calibri" panose="020F0502020204030204" pitchFamily="34" charset="0"/>
              <a:sym typeface="Helvetica Neue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٥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شقيق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يبلغان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٥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سنوات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يعيش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دار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للأيتام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قبل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النزاع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أرسل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هم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كلا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الأخوين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ؤسسة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حيث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وجدوا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صعوبة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رعاية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جميع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أطفالهم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وتمن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يستفيد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مجد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التعليم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المؤسسة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عندما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اندلع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القتال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الأخو</a:t>
            </a:r>
            <a:r>
              <a:rPr lang="ar-SA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ي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بقية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إلى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منطقة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أكثر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أمانًا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حيث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استضافتهم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تلقائيًا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عائلة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نفس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القرية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</a:t>
            </a:r>
            <a:r>
              <a:rPr lang="en-US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b="1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٦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روز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فتاة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تبلغ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العمر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٣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سنوات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كانت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تعيش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والديها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الآونة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الأخيرة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أصيب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بمرض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فترة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وجيزة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،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وحدة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العناية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المركزة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مستشفى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قريب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قررت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والدتها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وضع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روز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دار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للأيتام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بلدة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حوالي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١٥٠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كيلومترًا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المكان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الذي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تعيش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شعرت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والدتها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أنها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غير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قادرة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على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توفير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الرعاية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الكافية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لروز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بنفسها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لأنها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فقدت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وظيفتها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بعد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انتشار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الوباء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المنطقة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ar-SA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وهي لا تملك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دخلاً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هذه</a:t>
            </a:r>
            <a:r>
              <a:rPr lang="en-US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الأيام</a:t>
            </a:r>
            <a:endParaRPr lang="en-US" dirty="0">
              <a:solidFill>
                <a:schemeClr val="dk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FD195B7A-EDA4-C535-2194-1D3E70FED591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C3610D40-BC05-0643-F580-C8323B4DB6D4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E12E4CD0-D8B9-98EB-6561-9B1CA1201087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D3945518-1408-12CD-03D0-693DDBC538B0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1E688264-C2E7-B5D2-80A1-9A27B66C6D30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6" name="Hexagon 25">
            <a:extLst>
              <a:ext uri="{FF2B5EF4-FFF2-40B4-BE49-F238E27FC236}">
                <a16:creationId xmlns:a16="http://schemas.microsoft.com/office/drawing/2014/main" id="{0A58DEB5-70DA-2CE7-8900-598144564F09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E00B30FD-3DB3-7878-4186-DBED075620F4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D70F140C-872B-4E09-AB16-38D9F2193ECD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43D7D992-579E-4012-3D58-1366EBA29DEB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7940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B592193B-59FD-99DD-6B7C-4926672E43D5}"/>
              </a:ext>
            </a:extLst>
          </p:cNvPr>
          <p:cNvSpPr txBox="1"/>
          <p:nvPr/>
        </p:nvSpPr>
        <p:spPr>
          <a:xfrm>
            <a:off x="996287" y="713169"/>
            <a:ext cx="49139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1800"/>
              </a:spcAft>
              <a:buNone/>
            </a:pPr>
            <a:r>
              <a:rPr lang="ar-SA" sz="1400" b="1" dirty="0">
                <a:solidFill>
                  <a:schemeClr val="bg1"/>
                </a:solidFill>
                <a:highlight>
                  <a:srgbClr val="8D607A"/>
                </a:highlight>
                <a:latin typeface="Calibri"/>
                <a:ea typeface="Calibri"/>
                <a:cs typeface="Calibri"/>
                <a:sym typeface="Calibri"/>
              </a:rPr>
              <a:t>الجلسة ١: مقدمة و تعريفات حول الأطفال المنفصلين وغير المصحوبين</a:t>
            </a:r>
            <a:endParaRPr lang="en-US" sz="1400" b="1" dirty="0">
              <a:solidFill>
                <a:schemeClr val="bg1"/>
              </a:solidFill>
              <a:highlight>
                <a:srgbClr val="8D607A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03F443-FE0E-9E53-E320-1BB04742B19F}"/>
              </a:ext>
            </a:extLst>
          </p:cNvPr>
          <p:cNvSpPr txBox="1"/>
          <p:nvPr/>
        </p:nvSpPr>
        <p:spPr>
          <a:xfrm>
            <a:off x="996287" y="1625489"/>
            <a:ext cx="4913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أهداف التعلم            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C123385-9A1D-F5A2-D61C-512B690D32B5}"/>
              </a:ext>
            </a:extLst>
          </p:cNvPr>
          <p:cNvSpPr txBox="1"/>
          <p:nvPr/>
        </p:nvSpPr>
        <p:spPr>
          <a:xfrm>
            <a:off x="1720761" y="2178391"/>
            <a:ext cx="4529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</a:t>
            </a: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عريف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المصطلحات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بالأطفال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والمنفصلين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في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حالات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الطوارئ</a:t>
            </a:r>
            <a:endParaRPr lang="en-US" sz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F55873-C223-01AF-7EF6-42E0DF46C035}"/>
              </a:ext>
            </a:extLst>
          </p:cNvPr>
          <p:cNvSpPr txBox="1"/>
          <p:nvPr/>
        </p:nvSpPr>
        <p:spPr>
          <a:xfrm>
            <a:off x="1720761" y="2883066"/>
            <a:ext cx="4529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تذكير بالمعايير الدنيا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المتعلقة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بالأطفال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والمنفصلين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</a:p>
        </p:txBody>
      </p:sp>
      <p:grpSp>
        <p:nvGrpSpPr>
          <p:cNvPr id="33" name="Google Shape;194;p14">
            <a:extLst>
              <a:ext uri="{FF2B5EF4-FFF2-40B4-BE49-F238E27FC236}">
                <a16:creationId xmlns:a16="http://schemas.microsoft.com/office/drawing/2014/main" id="{01BC34CA-DE6A-6A1B-8925-1E5E81907828}"/>
              </a:ext>
            </a:extLst>
          </p:cNvPr>
          <p:cNvGrpSpPr/>
          <p:nvPr/>
        </p:nvGrpSpPr>
        <p:grpSpPr>
          <a:xfrm>
            <a:off x="1153785" y="2161263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4" name="Google Shape;195;p14">
              <a:extLst>
                <a:ext uri="{FF2B5EF4-FFF2-40B4-BE49-F238E27FC236}">
                  <a16:creationId xmlns:a16="http://schemas.microsoft.com/office/drawing/2014/main" id="{836C395A-34BA-2044-3814-CEB5BD14DD05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196;p14">
              <a:extLst>
                <a:ext uri="{FF2B5EF4-FFF2-40B4-BE49-F238E27FC236}">
                  <a16:creationId xmlns:a16="http://schemas.microsoft.com/office/drawing/2014/main" id="{1F02318C-6C3E-56DA-E1FE-063BF637A069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" name="Google Shape;194;p14">
            <a:extLst>
              <a:ext uri="{FF2B5EF4-FFF2-40B4-BE49-F238E27FC236}">
                <a16:creationId xmlns:a16="http://schemas.microsoft.com/office/drawing/2014/main" id="{F416F821-0615-D27F-11BA-C884CDDB5918}"/>
              </a:ext>
            </a:extLst>
          </p:cNvPr>
          <p:cNvGrpSpPr/>
          <p:nvPr/>
        </p:nvGrpSpPr>
        <p:grpSpPr>
          <a:xfrm>
            <a:off x="1153785" y="2786939"/>
            <a:ext cx="367261" cy="388552"/>
            <a:chOff x="243840" y="1676400"/>
            <a:chExt cx="701040" cy="741680"/>
          </a:xfrm>
          <a:solidFill>
            <a:schemeClr val="accent2">
              <a:lumMod val="75000"/>
            </a:schemeClr>
          </a:solidFill>
        </p:grpSpPr>
        <p:sp>
          <p:nvSpPr>
            <p:cNvPr id="37" name="Google Shape;195;p14">
              <a:extLst>
                <a:ext uri="{FF2B5EF4-FFF2-40B4-BE49-F238E27FC236}">
                  <a16:creationId xmlns:a16="http://schemas.microsoft.com/office/drawing/2014/main" id="{EAE035D6-A015-CED2-667F-DBBEE14B11A3}"/>
                </a:ext>
              </a:extLst>
            </p:cNvPr>
            <p:cNvSpPr/>
            <p:nvPr/>
          </p:nvSpPr>
          <p:spPr>
            <a:xfrm>
              <a:off x="243840" y="1676400"/>
              <a:ext cx="116839" cy="7416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196;p14">
              <a:extLst>
                <a:ext uri="{FF2B5EF4-FFF2-40B4-BE49-F238E27FC236}">
                  <a16:creationId xmlns:a16="http://schemas.microsoft.com/office/drawing/2014/main" id="{A36079ED-F758-0A3B-0C07-6FFE8659990A}"/>
                </a:ext>
              </a:extLst>
            </p:cNvPr>
            <p:cNvSpPr/>
            <p:nvPr/>
          </p:nvSpPr>
          <p:spPr>
            <a:xfrm>
              <a:off x="314960" y="1676400"/>
              <a:ext cx="629920" cy="43688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08C4F17B-EF31-8514-3613-1A09BDE4430D}"/>
              </a:ext>
            </a:extLst>
          </p:cNvPr>
          <p:cNvSpPr txBox="1"/>
          <p:nvPr/>
        </p:nvSpPr>
        <p:spPr>
          <a:xfrm>
            <a:off x="996287" y="3572294"/>
            <a:ext cx="4325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تعاريف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0" name="Google Shape;245;p10">
            <a:extLst>
              <a:ext uri="{FF2B5EF4-FFF2-40B4-BE49-F238E27FC236}">
                <a16:creationId xmlns:a16="http://schemas.microsoft.com/office/drawing/2014/main" id="{8F48798A-9EDC-A1AB-9D6F-36C464FA48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942941"/>
              </p:ext>
            </p:extLst>
          </p:nvPr>
        </p:nvGraphicFramePr>
        <p:xfrm>
          <a:off x="996287" y="4107729"/>
          <a:ext cx="5254042" cy="3993534"/>
        </p:xfrm>
        <a:graphic>
          <a:graphicData uri="http://schemas.openxmlformats.org/drawingml/2006/table">
            <a:tbl>
              <a:tblPr firstRow="1" bandRow="1">
                <a:noFill/>
                <a:tableStyleId>{A314E755-B2AA-4937-9A26-76DDAAFDEC49}</a:tableStyleId>
              </a:tblPr>
              <a:tblGrid>
                <a:gridCol w="40456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84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4857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أي شخص دون سن ١٨ عامًا (اتفاقية حقوق الطفل ، المادة ١)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b="1" i="0" u="none" strike="noStrike" cap="none" dirty="0"/>
                        <a:t>الطفل               </a:t>
                      </a:r>
                      <a:endParaRPr lang="ar-SA" sz="1100" dirty="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>
                        <a:highlight>
                          <a:srgbClr val="800000"/>
                        </a:highlight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186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هم الأطفال المنفصلين عن كلا الوالدين والأقارب الآخرين ، ولا تتم رعايتهم من قبل شخص بالغ مسؤول عن القيام بذلك بحكم القانون أو العرف.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b="1" i="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  </a:t>
                      </a:r>
                      <a:r>
                        <a:rPr lang="ar-SA" sz="1100" b="1" i="0" dirty="0"/>
                        <a:t>الأطفال غير   المصحوبين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>
                        <a:highlight>
                          <a:srgbClr val="800000"/>
                        </a:highlight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088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هم الأطفال  الذين انفصلوا عن كلا الوالدين ، أو عن مقدم رعاية أساسي سابق قانوني أو عرفي ، ولكن ليس بالضرورة عن قريب آخر. وبالتالي ، قد يشمل هؤلاء الأطفال المصحوبين من أفراد الأسرة البالغين الآخرين.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ar-SA" sz="1100" b="1" dirty="0"/>
                        <a:t>الأطفال المنفصلين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6550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الأسرة التي يتولى فيها الطفل أو الأطفال (عادة الأخ الأكبر) المسؤولية الأساسية اليومية لإدارة الأسرة ، وإعالة ورعاية من بداخلها.</a:t>
                      </a:r>
                      <a:endParaRPr lang="ar-SA" sz="11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-US" sz="1100" b="1" i="0" dirty="0" err="1"/>
                        <a:t>الأسر</a:t>
                      </a:r>
                      <a:r>
                        <a:rPr lang="en-US" sz="1100" b="1" i="0" dirty="0"/>
                        <a:t> </a:t>
                      </a:r>
                      <a:r>
                        <a:rPr lang="en-US" sz="1100" b="1" i="0" dirty="0" err="1"/>
                        <a:t>التي</a:t>
                      </a:r>
                      <a:r>
                        <a:rPr lang="en-US" sz="1100" b="1" i="0" dirty="0"/>
                        <a:t> </a:t>
                      </a:r>
                      <a:r>
                        <a:rPr lang="ar-SA" sz="1100" b="1" i="0" dirty="0"/>
                        <a:t>يرأسها </a:t>
                      </a:r>
                      <a:r>
                        <a:rPr lang="en-US" sz="1100" b="1" i="0" dirty="0" err="1"/>
                        <a:t>أطفال</a:t>
                      </a:r>
                      <a:r>
                        <a:rPr lang="en-US" sz="1100" b="1" i="0" dirty="0"/>
                        <a:t> </a:t>
                      </a:r>
                      <a:endParaRPr sz="1100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201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dirty="0"/>
                        <a:t>الأطفال الذين من المعروف وفاة  كلا والديهم.</a:t>
                      </a:r>
                    </a:p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الأيتام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8546">
                <a:tc>
                  <a:txBody>
                    <a:bodyPr/>
                    <a:lstStyle/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ar-SA" sz="1100" dirty="0"/>
                        <a:t>فرد أو مجتمع أو مؤسسة (بما في ذلك الدولة) مع وضوح</a:t>
                      </a:r>
                    </a:p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ar-SA" sz="1100" dirty="0"/>
                        <a:t>المسؤولية (بموجب العرف أو القانون) عن رفاهية الطفل. </a:t>
                      </a:r>
                    </a:p>
                    <a:p>
                      <a:pPr marL="0" marR="0" lvl="0" indent="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ar-SA" sz="1100" dirty="0"/>
                        <a:t>غالبًا ما يشير المصطلح إلى الشخص الذي يعيش معه الطفل والذي يقدم الرعاية اليومية للطفل</a:t>
                      </a: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مقدم الرعاية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8" name="Hexagon 47">
            <a:extLst>
              <a:ext uri="{FF2B5EF4-FFF2-40B4-BE49-F238E27FC236}">
                <a16:creationId xmlns:a16="http://schemas.microsoft.com/office/drawing/2014/main" id="{8B140037-F5B4-B49B-BB87-8FCF04CD56CC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F4144A6A-CD1C-F73C-457B-CCDE7050E792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BBE70907-4E67-39D4-0962-4EE51FBA0A8A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1" name="Hexagon 50">
            <a:extLst>
              <a:ext uri="{FF2B5EF4-FFF2-40B4-BE49-F238E27FC236}">
                <a16:creationId xmlns:a16="http://schemas.microsoft.com/office/drawing/2014/main" id="{FEC97EEA-575F-7AF4-5EF7-DD926F696B96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2" name="Hexagon 51">
            <a:extLst>
              <a:ext uri="{FF2B5EF4-FFF2-40B4-BE49-F238E27FC236}">
                <a16:creationId xmlns:a16="http://schemas.microsoft.com/office/drawing/2014/main" id="{1FB00F2C-E0BB-6FB6-7E12-57DA1EA9D976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3" name="Hexagon 52">
            <a:extLst>
              <a:ext uri="{FF2B5EF4-FFF2-40B4-BE49-F238E27FC236}">
                <a16:creationId xmlns:a16="http://schemas.microsoft.com/office/drawing/2014/main" id="{9DE32CB8-0667-0AB1-0CAA-FDC071E8857A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4" name="Hexagon 53">
            <a:extLst>
              <a:ext uri="{FF2B5EF4-FFF2-40B4-BE49-F238E27FC236}">
                <a16:creationId xmlns:a16="http://schemas.microsoft.com/office/drawing/2014/main" id="{B5B7266A-FC9F-6865-15AB-DAD9F34E484B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5" name="Hexagon 54">
            <a:extLst>
              <a:ext uri="{FF2B5EF4-FFF2-40B4-BE49-F238E27FC236}">
                <a16:creationId xmlns:a16="http://schemas.microsoft.com/office/drawing/2014/main" id="{CF23F629-4637-92B1-DEA3-23561892E906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Hexagon 56">
            <a:extLst>
              <a:ext uri="{FF2B5EF4-FFF2-40B4-BE49-F238E27FC236}">
                <a16:creationId xmlns:a16="http://schemas.microsoft.com/office/drawing/2014/main" id="{77C9342F-73F8-F26E-A77E-8A94183FDB14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188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96286" y="713169"/>
            <a:ext cx="4624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CA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غير</a:t>
            </a:r>
            <a:r>
              <a:rPr lang="en-C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مصحوب</a:t>
            </a:r>
            <a:r>
              <a:rPr lang="en-C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أو</a:t>
            </a:r>
            <a:r>
              <a:rPr lang="en-C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A" sz="1600" b="1" spc="3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منفصل</a:t>
            </a:r>
            <a:r>
              <a:rPr lang="en-C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؟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3007695-406E-9028-413C-FBCE783647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696698"/>
              </p:ext>
            </p:extLst>
          </p:nvPr>
        </p:nvGraphicFramePr>
        <p:xfrm>
          <a:off x="996286" y="1634064"/>
          <a:ext cx="5254041" cy="3162700"/>
        </p:xfrm>
        <a:graphic>
          <a:graphicData uri="http://schemas.openxmlformats.org/drawingml/2006/table">
            <a:tbl>
              <a:tblPr firstRow="1" bandRow="1">
                <a:noFill/>
                <a:tableStyleId>{A314E755-B2AA-4937-9A26-76DDAAFDEC49}</a:tableStyleId>
              </a:tblPr>
              <a:tblGrid>
                <a:gridCol w="3702714">
                  <a:extLst>
                    <a:ext uri="{9D8B030D-6E8A-4147-A177-3AD203B41FA5}">
                      <a16:colId xmlns:a16="http://schemas.microsoft.com/office/drawing/2014/main" val="3292857714"/>
                    </a:ext>
                  </a:extLst>
                </a:gridCol>
                <a:gridCol w="1551327">
                  <a:extLst>
                    <a:ext uri="{9D8B030D-6E8A-4147-A177-3AD203B41FA5}">
                      <a16:colId xmlns:a16="http://schemas.microsoft.com/office/drawing/2014/main" val="3534196842"/>
                    </a:ext>
                  </a:extLst>
                </a:gridCol>
              </a:tblGrid>
              <a:tr h="2610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ar-SA" sz="1100" b="1" dirty="0">
                          <a:solidFill>
                            <a:schemeClr val="tx1"/>
                          </a:solidFill>
                        </a:rPr>
                        <a:t>غير مصحوب أو منفصل؟</a:t>
                      </a:r>
                      <a:endParaRPr lang="ar-SA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>
                          <a:solidFill>
                            <a:schemeClr val="tx1"/>
                          </a:solidFill>
                        </a:rPr>
                        <a:t>السيناريو</a:t>
                      </a:r>
                      <a:endParaRPr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1946463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١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9458132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ar-SA" sz="1100" b="1" dirty="0"/>
                        <a:t>٢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66236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ar-SA" sz="1100" b="1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٣</a:t>
                      </a:r>
                      <a:endParaRPr sz="1100" b="1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538198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٤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983951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٥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169130"/>
                  </a:ext>
                </a:extLst>
              </a:tr>
              <a:tr h="455995"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100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ar-SA" sz="1100" b="1" dirty="0"/>
                        <a:t>٦</a:t>
                      </a:r>
                      <a:endParaRPr sz="1100" b="1" dirty="0"/>
                    </a:p>
                  </a:txBody>
                  <a:tcPr marL="91450" marR="91450" marT="45725" marB="45725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557522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C440A78C-7D2F-4F4C-BCE1-9986ADC140F9}"/>
              </a:ext>
            </a:extLst>
          </p:cNvPr>
          <p:cNvSpPr txBox="1"/>
          <p:nvPr/>
        </p:nvSpPr>
        <p:spPr>
          <a:xfrm>
            <a:off x="997207" y="1181311"/>
            <a:ext cx="523982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ar-SA" sz="1100" dirty="0">
                <a:solidFill>
                  <a:schemeClr val="dk1"/>
                </a:solidFill>
                <a:latin typeface="+mn-lt"/>
                <a:ea typeface="Helvetica Neue"/>
                <a:cs typeface="Helvetica Neue"/>
                <a:sym typeface="Helvetica Neue"/>
              </a:rPr>
              <a:t>           </a:t>
            </a:r>
            <a:r>
              <a:rPr lang="en-US" sz="11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ابحث</a:t>
            </a:r>
            <a:r>
              <a:rPr lang="en-US" sz="11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1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عن</a:t>
            </a:r>
            <a:r>
              <a:rPr lang="en-US" sz="11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1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السيناريوهات</a:t>
            </a:r>
            <a:r>
              <a:rPr lang="en-US" sz="11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1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في</a:t>
            </a:r>
            <a:r>
              <a:rPr lang="en-US" sz="11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</a:t>
            </a:r>
            <a:r>
              <a:rPr lang="en-US" sz="1100" dirty="0" err="1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الصفحة</a:t>
            </a:r>
            <a:r>
              <a:rPr lang="ar-SA" sz="1100" dirty="0">
                <a:solidFill>
                  <a:schemeClr val="dk1"/>
                </a:solidFill>
                <a:latin typeface="Calibri" panose="020F0502020204030204" pitchFamily="34" charset="0"/>
                <a:ea typeface="Helvetica Neue"/>
                <a:cs typeface="Calibri" panose="020F0502020204030204" pitchFamily="34" charset="0"/>
                <a:sym typeface="Helvetica Neue"/>
              </a:rPr>
              <a:t> ٥-٦</a:t>
            </a:r>
            <a:endParaRPr lang="en-US" sz="1100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7" name="Hexagon 26">
            <a:extLst>
              <a:ext uri="{FF2B5EF4-FFF2-40B4-BE49-F238E27FC236}">
                <a16:creationId xmlns:a16="http://schemas.microsoft.com/office/drawing/2014/main" id="{7DE90816-D940-2E73-F7E7-CCEB25C99E60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C84D8B76-0463-99C0-69C2-55AC4F56DEE6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983513AA-9BC4-54E8-5B08-DE64C8F6A201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B32DDC95-77A9-86F0-79E9-541A9D01CAA5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F9F6E6CC-EFAE-BD9E-37F4-04E36B80B264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3" name="Hexagon 32">
            <a:extLst>
              <a:ext uri="{FF2B5EF4-FFF2-40B4-BE49-F238E27FC236}">
                <a16:creationId xmlns:a16="http://schemas.microsoft.com/office/drawing/2014/main" id="{23351804-8EED-097E-A7EA-5F360052CA8A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21F7BB44-4C82-D071-2DDE-68BFA5050470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126561F8-9454-B62C-330B-18D4FF1702E6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827A66BC-E7EF-555C-F1BF-B404DC9B6B5C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58879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2F5C113-8FCE-3DDD-0D92-CE56DC55344B}"/>
              </a:ext>
            </a:extLst>
          </p:cNvPr>
          <p:cNvSpPr txBox="1"/>
          <p:nvPr/>
        </p:nvSpPr>
        <p:spPr>
          <a:xfrm>
            <a:off x="982985" y="713169"/>
            <a:ext cx="43254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نقاط التعلم الأساسية</a:t>
            </a:r>
            <a:endParaRPr lang="en-CA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Google Shape;256;p19">
            <a:extLst>
              <a:ext uri="{FF2B5EF4-FFF2-40B4-BE49-F238E27FC236}">
                <a16:creationId xmlns:a16="http://schemas.microsoft.com/office/drawing/2014/main" id="{4B4BAE65-425D-6981-DD81-97025B1C6D4B}"/>
              </a:ext>
            </a:extLst>
          </p:cNvPr>
          <p:cNvSpPr/>
          <p:nvPr/>
        </p:nvSpPr>
        <p:spPr>
          <a:xfrm>
            <a:off x="1072579" y="1226353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58;p19">
            <a:extLst>
              <a:ext uri="{FF2B5EF4-FFF2-40B4-BE49-F238E27FC236}">
                <a16:creationId xmlns:a16="http://schemas.microsoft.com/office/drawing/2014/main" id="{889AA28E-0CF3-DA8D-1AC5-4218B4966AF7}"/>
              </a:ext>
            </a:extLst>
          </p:cNvPr>
          <p:cNvSpPr txBox="1"/>
          <p:nvPr/>
        </p:nvSpPr>
        <p:spPr>
          <a:xfrm>
            <a:off x="1599723" y="1322576"/>
            <a:ext cx="4637303" cy="273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يمكن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تكون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مخاطر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الحماية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للأطفال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غير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المصحوبين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والمنفصلين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أكبر</a:t>
            </a:r>
            <a:endParaRPr sz="1100" b="0" i="0" u="none" strike="sngStrike" cap="none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14" name="Google Shape;256;p19">
            <a:extLst>
              <a:ext uri="{FF2B5EF4-FFF2-40B4-BE49-F238E27FC236}">
                <a16:creationId xmlns:a16="http://schemas.microsoft.com/office/drawing/2014/main" id="{B6FB47BA-3B85-B48A-6972-510DA438B0AF}"/>
              </a:ext>
            </a:extLst>
          </p:cNvPr>
          <p:cNvSpPr/>
          <p:nvPr/>
        </p:nvSpPr>
        <p:spPr>
          <a:xfrm>
            <a:off x="1072579" y="1849668"/>
            <a:ext cx="343714" cy="343714"/>
          </a:xfrm>
          <a:prstGeom prst="star5">
            <a:avLst>
              <a:gd name="adj" fmla="val 28143"/>
              <a:gd name="hf" fmla="val 105146"/>
              <a:gd name="vf" fmla="val 11055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58;p19">
            <a:extLst>
              <a:ext uri="{FF2B5EF4-FFF2-40B4-BE49-F238E27FC236}">
                <a16:creationId xmlns:a16="http://schemas.microsoft.com/office/drawing/2014/main" id="{50B4E8DD-23D2-7973-17B1-6C0F717D265F}"/>
              </a:ext>
            </a:extLst>
          </p:cNvPr>
          <p:cNvSpPr txBox="1"/>
          <p:nvPr/>
        </p:nvSpPr>
        <p:spPr>
          <a:xfrm>
            <a:off x="1599724" y="1749621"/>
            <a:ext cx="4637302" cy="4545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ar-SA" sz="1100" dirty="0">
                <a:latin typeface="Calibri" panose="020F0502020204030204" pitchFamily="34" charset="0"/>
                <a:cs typeface="Calibri" panose="020F0502020204030204" pitchFamily="34" charset="0"/>
              </a:rPr>
              <a:t>لا 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ينبغي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اعتبار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الانفصال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الأسري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قضية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"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قائمة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بذاتها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"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ولكن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يجب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اعتباره</a:t>
            </a:r>
            <a:r>
              <a:rPr lang="ar-SA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خاصية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واحدة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بين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مجموعة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السمات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الأخرى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،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وكجزء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من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نهج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lang="en-US" sz="1100" b="0" i="0" u="none" strike="noStrike" cap="none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شامل</a:t>
            </a:r>
            <a:r>
              <a:rPr lang="en-US" sz="1100" b="0" i="0" u="none" strike="noStrike" cap="none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.</a:t>
            </a:r>
          </a:p>
        </p:txBody>
      </p:sp>
      <p:sp>
        <p:nvSpPr>
          <p:cNvPr id="16" name="Google Shape;275;p12">
            <a:extLst>
              <a:ext uri="{FF2B5EF4-FFF2-40B4-BE49-F238E27FC236}">
                <a16:creationId xmlns:a16="http://schemas.microsoft.com/office/drawing/2014/main" id="{D694830F-549C-D6B3-4034-5C42085E9B34}"/>
              </a:ext>
            </a:extLst>
          </p:cNvPr>
          <p:cNvSpPr/>
          <p:nvPr/>
        </p:nvSpPr>
        <p:spPr>
          <a:xfrm>
            <a:off x="982985" y="3222823"/>
            <a:ext cx="5254042" cy="5456824"/>
          </a:xfrm>
          <a:prstGeom prst="rect">
            <a:avLst/>
          </a:prstGeom>
          <a:noFill/>
          <a:ln w="12700" cap="flat" cmpd="sng">
            <a:solidFill>
              <a:schemeClr val="accent2">
                <a:lumMod val="7500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9B37E-DD48-BC3E-0FFA-3CDAB9A45965}"/>
              </a:ext>
            </a:extLst>
          </p:cNvPr>
          <p:cNvSpPr txBox="1"/>
          <p:nvPr/>
        </p:nvSpPr>
        <p:spPr>
          <a:xfrm>
            <a:off x="982985" y="2699555"/>
            <a:ext cx="4637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1600" b="1" spc="3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ملاحظات الجلسة</a:t>
            </a:r>
            <a:endParaRPr lang="en-CA" sz="1600" b="1" spc="3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57B1549C-6E8A-5284-5E78-BC2F7E8F6BBB}"/>
              </a:ext>
            </a:extLst>
          </p:cNvPr>
          <p:cNvSpPr/>
          <p:nvPr/>
        </p:nvSpPr>
        <p:spPr>
          <a:xfrm rot="1782986">
            <a:off x="286724" y="168964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53E4DF64-F492-8734-1AFC-7EC3D903BB14}"/>
              </a:ext>
            </a:extLst>
          </p:cNvPr>
          <p:cNvSpPr/>
          <p:nvPr/>
        </p:nvSpPr>
        <p:spPr>
          <a:xfrm rot="1782986">
            <a:off x="286724" y="215249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A0A1D70E-F1F5-DC3B-52CD-17497188B64B}"/>
              </a:ext>
            </a:extLst>
          </p:cNvPr>
          <p:cNvSpPr/>
          <p:nvPr/>
        </p:nvSpPr>
        <p:spPr>
          <a:xfrm rot="1782986">
            <a:off x="286724" y="261533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9813647E-1693-B5A8-0867-2DD6061B4030}"/>
              </a:ext>
            </a:extLst>
          </p:cNvPr>
          <p:cNvSpPr/>
          <p:nvPr/>
        </p:nvSpPr>
        <p:spPr>
          <a:xfrm rot="1782986">
            <a:off x="286725" y="3078179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9A3A1281-BC52-1BF8-FC81-689851DE3D45}"/>
              </a:ext>
            </a:extLst>
          </p:cNvPr>
          <p:cNvSpPr/>
          <p:nvPr/>
        </p:nvSpPr>
        <p:spPr>
          <a:xfrm rot="1782986">
            <a:off x="286726" y="3541021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CEB5E6A5-ECBD-836C-610F-7B4F4C4EFBA6}"/>
              </a:ext>
            </a:extLst>
          </p:cNvPr>
          <p:cNvSpPr/>
          <p:nvPr/>
        </p:nvSpPr>
        <p:spPr>
          <a:xfrm rot="1782986">
            <a:off x="286724" y="30111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0CA0E75B-4189-C601-DB31-A204AEAAFEA2}"/>
              </a:ext>
            </a:extLst>
          </p:cNvPr>
          <p:cNvSpPr/>
          <p:nvPr/>
        </p:nvSpPr>
        <p:spPr>
          <a:xfrm rot="1782986">
            <a:off x="286724" y="763955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823A5D9D-09A2-8C91-C9EE-6B7B7D3B97A7}"/>
              </a:ext>
            </a:extLst>
          </p:cNvPr>
          <p:cNvSpPr/>
          <p:nvPr/>
        </p:nvSpPr>
        <p:spPr>
          <a:xfrm rot="1782986">
            <a:off x="286724" y="1226800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4B5710F0-3981-94EF-A9E8-1EF8806E014E}"/>
              </a:ext>
            </a:extLst>
          </p:cNvPr>
          <p:cNvSpPr/>
          <p:nvPr/>
        </p:nvSpPr>
        <p:spPr>
          <a:xfrm rot="1782986">
            <a:off x="286726" y="4003862"/>
            <a:ext cx="335595" cy="289306"/>
          </a:xfrm>
          <a:prstGeom prst="hexagon">
            <a:avLst>
              <a:gd name="adj" fmla="val 28965"/>
              <a:gd name="vf" fmla="val 115470"/>
            </a:avLst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5741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PCM">
      <a:dk1>
        <a:srgbClr val="000000"/>
      </a:dk1>
      <a:lt1>
        <a:srgbClr val="FFFFFF"/>
      </a:lt1>
      <a:dk2>
        <a:srgbClr val="406078"/>
      </a:dk2>
      <a:lt2>
        <a:srgbClr val="E7E6E6"/>
      </a:lt2>
      <a:accent1>
        <a:srgbClr val="954D84"/>
      </a:accent1>
      <a:accent2>
        <a:srgbClr val="B08BA1"/>
      </a:accent2>
      <a:accent3>
        <a:srgbClr val="8ACA84"/>
      </a:accent3>
      <a:accent4>
        <a:srgbClr val="1D8CC8"/>
      </a:accent4>
      <a:accent5>
        <a:srgbClr val="5FC6C5"/>
      </a:accent5>
      <a:accent6>
        <a:srgbClr val="8D9EAE"/>
      </a:accent6>
      <a:hlink>
        <a:srgbClr val="C190B1"/>
      </a:hlink>
      <a:folHlink>
        <a:srgbClr val="BFE0A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3088</Words>
  <Application>Microsoft Office PowerPoint</Application>
  <PresentationFormat>A4 Paper (210x297 mm)</PresentationFormat>
  <Paragraphs>228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Helvetica Neue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Justina Li</dc:creator>
  <cp:lastModifiedBy>Ilse Van der Straeten</cp:lastModifiedBy>
  <cp:revision>12</cp:revision>
  <dcterms:created xsi:type="dcterms:W3CDTF">2021-10-28T18:27:06Z</dcterms:created>
  <dcterms:modified xsi:type="dcterms:W3CDTF">2023-05-04T14:08:19Z</dcterms:modified>
</cp:coreProperties>
</file>